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5"/>
  </p:notesMasterIdLst>
  <p:sldIdLst>
    <p:sldId id="258" r:id="rId3"/>
    <p:sldId id="259" r:id="rId4"/>
    <p:sldId id="267" r:id="rId5"/>
    <p:sldId id="268" r:id="rId6"/>
    <p:sldId id="291" r:id="rId7"/>
    <p:sldId id="271" r:id="rId8"/>
    <p:sldId id="274" r:id="rId9"/>
    <p:sldId id="270" r:id="rId10"/>
    <p:sldId id="279" r:id="rId11"/>
    <p:sldId id="281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277" r:id="rId20"/>
    <p:sldId id="288" r:id="rId21"/>
    <p:sldId id="289" r:id="rId22"/>
    <p:sldId id="290" r:id="rId23"/>
    <p:sldId id="27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채연 유" initials="채유" lastIdx="1" clrIdx="0">
    <p:extLst>
      <p:ext uri="{19B8F6BF-5375-455C-9EA6-DF929625EA0E}">
        <p15:presenceInfo xmlns:p15="http://schemas.microsoft.com/office/powerpoint/2012/main" userId="3b2defec89aa66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CDEB"/>
    <a:srgbClr val="F2F2F2"/>
    <a:srgbClr val="000000"/>
    <a:srgbClr val="81C0E5"/>
    <a:srgbClr val="3A3A3C"/>
    <a:srgbClr val="008577"/>
    <a:srgbClr val="365E77"/>
    <a:srgbClr val="424953"/>
    <a:srgbClr val="C4C4C4"/>
    <a:srgbClr val="497F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90" autoAdjust="0"/>
    <p:restoredTop sz="95671" autoAdjust="0"/>
  </p:normalViewPr>
  <p:slideViewPr>
    <p:cSldViewPr snapToGrid="0">
      <p:cViewPr>
        <p:scale>
          <a:sx n="66" d="100"/>
          <a:sy n="66" d="100"/>
        </p:scale>
        <p:origin x="576" y="39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23403C-A913-49CA-B12A-A9BD76CA2396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2DA802-3994-411A-9E69-A6AF884E90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067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프로젝트 개요</a:t>
            </a:r>
            <a:r>
              <a:rPr lang="en-US" altLang="ko-KR" dirty="0"/>
              <a:t>, </a:t>
            </a:r>
            <a:r>
              <a:rPr lang="ko-KR" altLang="en-US" dirty="0"/>
              <a:t>프로젝트 요구사양 및 기능</a:t>
            </a:r>
            <a:r>
              <a:rPr lang="en-US" altLang="ko-KR" dirty="0"/>
              <a:t>, </a:t>
            </a:r>
            <a:r>
              <a:rPr lang="ko-KR" altLang="en-US" dirty="0"/>
              <a:t>이전 프로젝트에서 개선된 내용 순으로 진행될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973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709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281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588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795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202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599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29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저번 학기 프로젝트를 더 개발하고자 하기 때문에</a:t>
            </a:r>
            <a:r>
              <a:rPr lang="en-US" altLang="ko-KR" dirty="0"/>
              <a:t>, </a:t>
            </a:r>
            <a:r>
              <a:rPr lang="ko-KR" altLang="en-US" dirty="0"/>
              <a:t>지난 학기에는 못하였지만 이번 학기에 변경하고자 하는 내용이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</a:t>
            </a:r>
            <a:r>
              <a:rPr lang="en-US" altLang="ko-KR" dirty="0"/>
              <a:t>, </a:t>
            </a:r>
            <a:r>
              <a:rPr lang="ko-KR" altLang="en-US" dirty="0"/>
              <a:t>이전에는 설문조사 결과를 표정 아이콘으로만 제공했다면</a:t>
            </a:r>
            <a:r>
              <a:rPr lang="en-US" altLang="ko-KR" dirty="0"/>
              <a:t>, </a:t>
            </a:r>
            <a:r>
              <a:rPr lang="ko-KR" altLang="en-US" dirty="0"/>
              <a:t>이번에는 설문조사 결과와 각도를 </a:t>
            </a:r>
            <a:r>
              <a:rPr lang="ko-KR" altLang="en-US" dirty="0" err="1"/>
              <a:t>수치화하여</a:t>
            </a:r>
            <a:r>
              <a:rPr lang="ko-KR" altLang="en-US" dirty="0"/>
              <a:t> </a:t>
            </a:r>
            <a:r>
              <a:rPr lang="ko-KR" altLang="en-US" dirty="0" err="1"/>
              <a:t>무지외반증</a:t>
            </a:r>
            <a:r>
              <a:rPr lang="ko-KR" altLang="en-US" dirty="0"/>
              <a:t> 가능성을 보여줄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이전에는 스트레칭 영상을 링크 연결하여 사이트에서 볼 수 있게 했다면</a:t>
            </a:r>
            <a:r>
              <a:rPr lang="en-US" altLang="ko-KR" dirty="0"/>
              <a:t>, </a:t>
            </a:r>
            <a:r>
              <a:rPr lang="ko-KR" altLang="en-US" dirty="0"/>
              <a:t>이번에는 스트레칭 동영상을 타이머와 함께 직접 출력하면서 사용자의 편의성과 참여도를 높이고자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이전에는 카메라 직접 촬영이 되지 않아 갤러리에서 사진을 불러와 사용하였다면 이번에는 앱에서 카메라 촬영을 할 수 있게 할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외에 관심 상품 </a:t>
            </a:r>
            <a:r>
              <a:rPr lang="ko-KR" altLang="en-US" dirty="0" err="1"/>
              <a:t>모아보기와</a:t>
            </a:r>
            <a:r>
              <a:rPr lang="ko-KR" altLang="en-US" dirty="0"/>
              <a:t> 초기 이용자를 위한 튜토리얼 제공이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7079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+</a:t>
            </a:r>
            <a:r>
              <a:rPr lang="ko-KR" altLang="en-US" dirty="0"/>
              <a:t>카메라촬영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007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774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본격적인 발표에 앞서</a:t>
            </a:r>
            <a:r>
              <a:rPr lang="en-US" altLang="ko-KR" dirty="0"/>
              <a:t>, </a:t>
            </a:r>
            <a:r>
              <a:rPr lang="ko-KR" altLang="en-US" dirty="0" err="1"/>
              <a:t>무지외반증의</a:t>
            </a:r>
            <a:r>
              <a:rPr lang="ko-KR" altLang="en-US" dirty="0"/>
              <a:t> 개념에 대해 먼저 말씀드리겠습니다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무지외반증이란</a:t>
            </a:r>
            <a:r>
              <a:rPr lang="en-US" altLang="ko-KR" dirty="0"/>
              <a:t>, </a:t>
            </a:r>
            <a:r>
              <a:rPr lang="ko-KR" altLang="en-US" dirty="0"/>
              <a:t>엄지발가락이 검지발가락 쪽으로 휘어져 통증이 발생하는 질병을 일컫는데요</a:t>
            </a:r>
            <a:r>
              <a:rPr lang="en-US" altLang="ko-KR" dirty="0"/>
              <a:t>, </a:t>
            </a:r>
            <a:r>
              <a:rPr lang="ko-KR" altLang="en-US" dirty="0"/>
              <a:t>보통 엄지발가락이 </a:t>
            </a:r>
            <a:r>
              <a:rPr lang="en-US" altLang="ko-KR" dirty="0"/>
              <a:t>15</a:t>
            </a:r>
            <a:r>
              <a:rPr lang="ko-KR" altLang="en-US" dirty="0"/>
              <a:t>도 이상 휘었을 때를 </a:t>
            </a:r>
            <a:r>
              <a:rPr lang="ko-KR" altLang="en-US" dirty="0" err="1"/>
              <a:t>무지외반증이라고</a:t>
            </a:r>
            <a:r>
              <a:rPr lang="ko-KR" altLang="en-US" dirty="0"/>
              <a:t> 판단합니다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52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프로젝트에서는 카메라 촬영이 되지 않았으나</a:t>
            </a:r>
            <a:r>
              <a:rPr lang="en-US" altLang="ko-KR" dirty="0"/>
              <a:t>, </a:t>
            </a:r>
            <a:r>
              <a:rPr lang="ko-KR" altLang="en-US" dirty="0"/>
              <a:t>이번에는 가능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6077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972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무지외반증은</a:t>
            </a:r>
            <a:r>
              <a:rPr lang="ko-KR" altLang="en-US" dirty="0"/>
              <a:t> 워커</a:t>
            </a:r>
            <a:r>
              <a:rPr lang="en-US" altLang="ko-KR" dirty="0"/>
              <a:t>, </a:t>
            </a:r>
            <a:r>
              <a:rPr lang="ko-KR" altLang="en-US" dirty="0"/>
              <a:t>하이힐 뿐만 아니라 본인의 발에 맞지 않는 신발이나</a:t>
            </a:r>
            <a:r>
              <a:rPr lang="en-US" altLang="ko-KR" dirty="0"/>
              <a:t>, </a:t>
            </a:r>
            <a:r>
              <a:rPr lang="ko-KR" altLang="en-US" dirty="0" err="1"/>
              <a:t>발볼이</a:t>
            </a:r>
            <a:r>
              <a:rPr lang="ko-KR" altLang="en-US" dirty="0"/>
              <a:t> 좁은 신발을 자주 신게 되면 발병 가능성이 높아지게 됩니다</a:t>
            </a:r>
            <a:r>
              <a:rPr lang="en-US" altLang="ko-KR" dirty="0"/>
              <a:t>. </a:t>
            </a:r>
            <a:r>
              <a:rPr lang="ko-KR" altLang="en-US" dirty="0"/>
              <a:t>이러한 </a:t>
            </a:r>
            <a:r>
              <a:rPr lang="ko-KR" altLang="en-US" dirty="0" err="1"/>
              <a:t>무지외반증은</a:t>
            </a:r>
            <a:r>
              <a:rPr lang="ko-KR" altLang="en-US" dirty="0"/>
              <a:t> 방치했을 시 증상이 심해져 무릎</a:t>
            </a:r>
            <a:r>
              <a:rPr lang="en-US" altLang="ko-KR" dirty="0"/>
              <a:t>, </a:t>
            </a:r>
            <a:r>
              <a:rPr lang="ko-KR" altLang="en-US" dirty="0"/>
              <a:t>허리</a:t>
            </a:r>
            <a:r>
              <a:rPr lang="en-US" altLang="ko-KR" dirty="0"/>
              <a:t>, </a:t>
            </a:r>
            <a:r>
              <a:rPr lang="ko-KR" altLang="en-US" dirty="0"/>
              <a:t>골반 등에 합병증이 동반되기도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이러한 </a:t>
            </a:r>
            <a:r>
              <a:rPr lang="ko-KR" altLang="en-US" dirty="0" err="1"/>
              <a:t>무지외반증은</a:t>
            </a:r>
            <a:r>
              <a:rPr lang="ko-KR" altLang="en-US" dirty="0"/>
              <a:t> 간단한 스트레칭이나</a:t>
            </a:r>
            <a:r>
              <a:rPr lang="en-US" altLang="ko-KR" dirty="0"/>
              <a:t>, </a:t>
            </a:r>
            <a:r>
              <a:rPr lang="ko-KR" altLang="en-US" dirty="0"/>
              <a:t>본인에게 맞는 신발을 신는 것만으로도 증상을 호전 시키는 데에 많은 도움을 줍니다</a:t>
            </a:r>
            <a:r>
              <a:rPr lang="en-US" altLang="ko-KR" dirty="0"/>
              <a:t>. </a:t>
            </a:r>
            <a:r>
              <a:rPr lang="ko-KR" altLang="en-US" dirty="0"/>
              <a:t>그리하여 저희는 </a:t>
            </a:r>
            <a:r>
              <a:rPr lang="ko-KR" altLang="en-US" dirty="0" err="1"/>
              <a:t>무지외반증을</a:t>
            </a:r>
            <a:r>
              <a:rPr lang="ko-KR" altLang="en-US" dirty="0"/>
              <a:t> 사용자에게 맞는 신발을 추천하고</a:t>
            </a:r>
            <a:r>
              <a:rPr lang="en-US" altLang="ko-KR" dirty="0"/>
              <a:t>, </a:t>
            </a:r>
            <a:r>
              <a:rPr lang="ko-KR" altLang="en-US" dirty="0"/>
              <a:t>스트레칭을 유도함으로써 사용자가 </a:t>
            </a:r>
            <a:r>
              <a:rPr lang="ko-KR" altLang="en-US" dirty="0" err="1"/>
              <a:t>무지외반증을</a:t>
            </a:r>
            <a:r>
              <a:rPr lang="ko-KR" altLang="en-US" dirty="0"/>
              <a:t> 예방하고 관리할 수 있는 앱을 만들고자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880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무지외반증은</a:t>
            </a:r>
            <a:r>
              <a:rPr lang="ko-KR" altLang="en-US" dirty="0"/>
              <a:t> 워커</a:t>
            </a:r>
            <a:r>
              <a:rPr lang="en-US" altLang="ko-KR" dirty="0"/>
              <a:t>, </a:t>
            </a:r>
            <a:r>
              <a:rPr lang="ko-KR" altLang="en-US" dirty="0"/>
              <a:t>하이힐 뿐만 아니라 본인의 발에 맞지 않는 신발이나</a:t>
            </a:r>
            <a:r>
              <a:rPr lang="en-US" altLang="ko-KR" dirty="0"/>
              <a:t>, </a:t>
            </a:r>
            <a:r>
              <a:rPr lang="ko-KR" altLang="en-US" dirty="0" err="1"/>
              <a:t>발볼이</a:t>
            </a:r>
            <a:r>
              <a:rPr lang="ko-KR" altLang="en-US" dirty="0"/>
              <a:t> 좁은 신발을 자주 신게 되면 발병 가능성이 높아지게 됩니다</a:t>
            </a:r>
            <a:r>
              <a:rPr lang="en-US" altLang="ko-KR" dirty="0"/>
              <a:t>. </a:t>
            </a:r>
            <a:r>
              <a:rPr lang="ko-KR" altLang="en-US" dirty="0"/>
              <a:t>이러한 </a:t>
            </a:r>
            <a:r>
              <a:rPr lang="ko-KR" altLang="en-US" dirty="0" err="1"/>
              <a:t>무지외반증은</a:t>
            </a:r>
            <a:r>
              <a:rPr lang="ko-KR" altLang="en-US" dirty="0"/>
              <a:t> 방치했을 시 증상이 심해져 무릎</a:t>
            </a:r>
            <a:r>
              <a:rPr lang="en-US" altLang="ko-KR" dirty="0"/>
              <a:t>, </a:t>
            </a:r>
            <a:r>
              <a:rPr lang="ko-KR" altLang="en-US" dirty="0"/>
              <a:t>허리</a:t>
            </a:r>
            <a:r>
              <a:rPr lang="en-US" altLang="ko-KR" dirty="0"/>
              <a:t>, </a:t>
            </a:r>
            <a:r>
              <a:rPr lang="ko-KR" altLang="en-US" dirty="0"/>
              <a:t>골반 등에 합병증이 동반되기도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이러한 </a:t>
            </a:r>
            <a:r>
              <a:rPr lang="ko-KR" altLang="en-US" dirty="0" err="1"/>
              <a:t>무지외반증은</a:t>
            </a:r>
            <a:r>
              <a:rPr lang="ko-KR" altLang="en-US" dirty="0"/>
              <a:t> 간단한 스트레칭이나</a:t>
            </a:r>
            <a:r>
              <a:rPr lang="en-US" altLang="ko-KR" dirty="0"/>
              <a:t>, </a:t>
            </a:r>
            <a:r>
              <a:rPr lang="ko-KR" altLang="en-US" dirty="0"/>
              <a:t>본인에게 맞는 신발을 신는 것만으로도 증상을 호전 시키는 데에 많은 도움을 줍니다</a:t>
            </a:r>
            <a:r>
              <a:rPr lang="en-US" altLang="ko-KR" dirty="0"/>
              <a:t>. </a:t>
            </a:r>
            <a:r>
              <a:rPr lang="ko-KR" altLang="en-US" dirty="0"/>
              <a:t>그리하여 저희는 </a:t>
            </a:r>
            <a:r>
              <a:rPr lang="ko-KR" altLang="en-US" dirty="0" err="1"/>
              <a:t>무지외반증을</a:t>
            </a:r>
            <a:r>
              <a:rPr lang="ko-KR" altLang="en-US" dirty="0"/>
              <a:t> 사용자에게 맞는 신발을 추천하고</a:t>
            </a:r>
            <a:r>
              <a:rPr lang="en-US" altLang="ko-KR" dirty="0"/>
              <a:t>, </a:t>
            </a:r>
            <a:r>
              <a:rPr lang="ko-KR" altLang="en-US" dirty="0"/>
              <a:t>스트레칭을 유도함으로써 사용자가 </a:t>
            </a:r>
            <a:r>
              <a:rPr lang="ko-KR" altLang="en-US" dirty="0" err="1"/>
              <a:t>무지외반증을</a:t>
            </a:r>
            <a:r>
              <a:rPr lang="ko-KR" altLang="en-US" dirty="0"/>
              <a:t> 예방하고 관리할 수 있는 앱을 만들고자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738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개발과정 및 일정입니다</a:t>
            </a:r>
            <a:r>
              <a:rPr lang="en-US" altLang="ko-KR" dirty="0"/>
              <a:t>. 1</a:t>
            </a:r>
            <a:r>
              <a:rPr lang="ko-KR" altLang="en-US" dirty="0"/>
              <a:t>주차에는 제안 단계에서 팀 구성과</a:t>
            </a:r>
            <a:r>
              <a:rPr lang="en-US" altLang="ko-KR" dirty="0"/>
              <a:t> </a:t>
            </a:r>
            <a:r>
              <a:rPr lang="ko-KR" altLang="en-US" dirty="0"/>
              <a:t>주제 선정을 하였으며</a:t>
            </a:r>
            <a:r>
              <a:rPr lang="en-US" altLang="ko-KR" dirty="0"/>
              <a:t>, 2</a:t>
            </a:r>
            <a:r>
              <a:rPr lang="ko-KR" altLang="en-US" dirty="0"/>
              <a:t>주차</a:t>
            </a:r>
            <a:r>
              <a:rPr lang="en-US" altLang="ko-KR" dirty="0"/>
              <a:t>~4</a:t>
            </a:r>
            <a:r>
              <a:rPr lang="ko-KR" altLang="en-US" dirty="0"/>
              <a:t>주차에는 요구사항을 분석하였습니다</a:t>
            </a:r>
            <a:r>
              <a:rPr lang="en-US" altLang="ko-KR" dirty="0"/>
              <a:t>. 5</a:t>
            </a:r>
            <a:r>
              <a:rPr lang="ko-KR" altLang="en-US" dirty="0"/>
              <a:t>주차</a:t>
            </a:r>
            <a:r>
              <a:rPr lang="en-US" altLang="ko-KR" dirty="0"/>
              <a:t>~7</a:t>
            </a:r>
            <a:r>
              <a:rPr lang="ko-KR" altLang="en-US" dirty="0"/>
              <a:t>주차에는 설계로 프로젝트의 구체적인 모듈을 형성하는 활동을 주로 하였습니다</a:t>
            </a:r>
            <a:r>
              <a:rPr lang="en-US" altLang="ko-KR" dirty="0"/>
              <a:t>. 7</a:t>
            </a:r>
            <a:r>
              <a:rPr lang="ko-KR" altLang="en-US" dirty="0"/>
              <a:t>주차</a:t>
            </a:r>
            <a:r>
              <a:rPr lang="en-US" altLang="ko-KR" dirty="0"/>
              <a:t>~12</a:t>
            </a:r>
            <a:r>
              <a:rPr lang="ko-KR" altLang="en-US" dirty="0"/>
              <a:t>주차는 프로젝트 구현을 할 예정입니다</a:t>
            </a:r>
            <a:r>
              <a:rPr lang="en-US" altLang="ko-KR" dirty="0"/>
              <a:t>. 12</a:t>
            </a:r>
            <a:r>
              <a:rPr lang="ko-KR" altLang="en-US" dirty="0"/>
              <a:t>주차</a:t>
            </a:r>
            <a:r>
              <a:rPr lang="en-US" altLang="ko-KR" dirty="0"/>
              <a:t>~15</a:t>
            </a:r>
            <a:r>
              <a:rPr lang="ko-KR" altLang="en-US" dirty="0"/>
              <a:t>주차 시험 </a:t>
            </a:r>
            <a:r>
              <a:rPr lang="en-US" altLang="ko-KR" dirty="0"/>
              <a:t>15</a:t>
            </a:r>
            <a:r>
              <a:rPr lang="ko-KR" altLang="en-US" dirty="0"/>
              <a:t>주차</a:t>
            </a:r>
            <a:r>
              <a:rPr lang="en-US" altLang="ko-KR" dirty="0"/>
              <a:t>~16</a:t>
            </a:r>
            <a:r>
              <a:rPr lang="ko-KR" altLang="en-US" dirty="0"/>
              <a:t>주차 완료 예정</a:t>
            </a:r>
            <a:r>
              <a:rPr lang="en-US" altLang="ko-KR" dirty="0"/>
              <a:t>. </a:t>
            </a:r>
            <a:r>
              <a:rPr lang="ko-KR" altLang="en-US" dirty="0"/>
              <a:t>일정은 상황에 따라 유동적으로 변경될 가능성이 있습니다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569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일정입니다</a:t>
            </a:r>
            <a:r>
              <a:rPr lang="en-US" altLang="ko-KR" dirty="0"/>
              <a:t>. </a:t>
            </a:r>
            <a:r>
              <a:rPr lang="ko-KR" altLang="en-US" dirty="0"/>
              <a:t>일정은 상황에 따라 변경될 예정입니다</a:t>
            </a:r>
            <a:r>
              <a:rPr lang="en-US" altLang="ko-KR" dirty="0"/>
              <a:t>. </a:t>
            </a:r>
            <a:r>
              <a:rPr lang="ko-KR" altLang="en-US" dirty="0"/>
              <a:t>대략적인 일정을 참고해주세요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573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아키텍처입니다</a:t>
            </a:r>
            <a:r>
              <a:rPr lang="en-US" altLang="ko-KR" dirty="0"/>
              <a:t>. </a:t>
            </a:r>
            <a:r>
              <a:rPr lang="ko-KR" altLang="en-US" dirty="0"/>
              <a:t>어플리케이션의 주요 모듈인 카메라 촬영</a:t>
            </a:r>
            <a:r>
              <a:rPr lang="en-US" altLang="ko-KR" dirty="0"/>
              <a:t>, </a:t>
            </a:r>
            <a:r>
              <a:rPr lang="ko-KR" altLang="en-US" dirty="0"/>
              <a:t>발 데이터 분석</a:t>
            </a:r>
            <a:r>
              <a:rPr lang="en-US" altLang="ko-KR" dirty="0"/>
              <a:t>, </a:t>
            </a:r>
            <a:r>
              <a:rPr lang="ko-KR" altLang="en-US" dirty="0"/>
              <a:t>신발 추천</a:t>
            </a:r>
            <a:r>
              <a:rPr lang="en-US" altLang="ko-KR" dirty="0"/>
              <a:t>, </a:t>
            </a:r>
            <a:r>
              <a:rPr lang="ko-KR" altLang="en-US" dirty="0"/>
              <a:t>비교</a:t>
            </a:r>
            <a:r>
              <a:rPr lang="en-US" altLang="ko-KR" dirty="0"/>
              <a:t>, </a:t>
            </a:r>
            <a:r>
              <a:rPr lang="ko-KR" altLang="en-US" dirty="0"/>
              <a:t>스트레칭 제공이 어플리케이션 소프트웨어에 들어가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범주는 노란색은 재사용</a:t>
            </a:r>
            <a:r>
              <a:rPr lang="en-US" altLang="ko-KR" dirty="0"/>
              <a:t>, </a:t>
            </a:r>
            <a:r>
              <a:rPr lang="ko-KR" altLang="en-US" dirty="0"/>
              <a:t>파란색은 개발예정</a:t>
            </a:r>
            <a:r>
              <a:rPr lang="en-US" altLang="ko-KR" dirty="0"/>
              <a:t>, </a:t>
            </a:r>
            <a:r>
              <a:rPr lang="ko-KR" altLang="en-US" dirty="0"/>
              <a:t>빨간색은 시스템 제공</a:t>
            </a:r>
            <a:r>
              <a:rPr lang="en-US" altLang="ko-KR" dirty="0"/>
              <a:t>, </a:t>
            </a:r>
            <a:r>
              <a:rPr lang="ko-KR" altLang="en-US" dirty="0"/>
              <a:t>초록색은 하드웨어입니다</a:t>
            </a:r>
            <a:r>
              <a:rPr lang="en-US" altLang="ko-KR" dirty="0"/>
              <a:t>. </a:t>
            </a:r>
            <a:r>
              <a:rPr lang="ko-KR" altLang="en-US" dirty="0"/>
              <a:t>제공되는 서비스는 사진촬영</a:t>
            </a:r>
            <a:r>
              <a:rPr lang="en-US" altLang="ko-KR" dirty="0"/>
              <a:t>, </a:t>
            </a:r>
            <a:r>
              <a:rPr lang="ko-KR" altLang="en-US" dirty="0"/>
              <a:t>발 데이터 분석</a:t>
            </a:r>
            <a:r>
              <a:rPr lang="en-US" altLang="ko-KR" dirty="0"/>
              <a:t>, </a:t>
            </a:r>
            <a:r>
              <a:rPr lang="ko-KR" altLang="en-US" dirty="0"/>
              <a:t>신발추천</a:t>
            </a:r>
            <a:r>
              <a:rPr lang="en-US" altLang="ko-KR" dirty="0"/>
              <a:t>, </a:t>
            </a:r>
            <a:r>
              <a:rPr lang="ko-KR" altLang="en-US" dirty="0"/>
              <a:t>비교</a:t>
            </a:r>
            <a:r>
              <a:rPr lang="en-US" altLang="ko-KR" dirty="0"/>
              <a:t>, </a:t>
            </a:r>
            <a:r>
              <a:rPr lang="ko-KR" altLang="en-US" dirty="0"/>
              <a:t>스트레칭 제공이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서비스를 제공하기 위한 미들웨어 레이어는 화면과 같이 구성이 되어있고</a:t>
            </a:r>
            <a:r>
              <a:rPr lang="en-US" altLang="ko-KR" dirty="0"/>
              <a:t>, </a:t>
            </a:r>
            <a:r>
              <a:rPr lang="ko-KR" altLang="en-US" dirty="0"/>
              <a:t>그를 위한 라이브러리와 커널</a:t>
            </a:r>
            <a:r>
              <a:rPr lang="en-US" altLang="ko-KR" dirty="0"/>
              <a:t>, </a:t>
            </a:r>
            <a:r>
              <a:rPr lang="ko-KR" altLang="en-US" dirty="0"/>
              <a:t>데이터 베이스는 이러한 것을 사용할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안드로이드 스튜디오로 개발하기 때문에 연결되는 하드웨어는 안드로이드를 사용하는 스마트폰이 될 것입니다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225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주요 산출물 및 담당자 입니다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258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DA802-3994-411A-9E69-A6AF884E90F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1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5FE0-41FD-4B9E-9731-D573F70AD21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98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8F201-4156-40AF-8059-E37F551717F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079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7505E-99C9-4C29-8240-892D7422272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082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FA5C2-FE43-4EFE-B594-25D60CEB30B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3355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FF6C0-53C9-4C30-B783-C765F1A7730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25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73F3-ECA3-4B8E-9328-3132092F6A2B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243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0C71C-A6DB-4C8A-AA97-AFD31B13EAC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402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9A24C-4811-4946-899B-EA0F26DD73C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262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A952-7233-4E55-A0C8-BB60F38CA1D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4272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CC54-5D8D-4C0D-9AC2-0434AB7A6AA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4911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2DDA-C994-4ED7-A8FE-B0F3693BDAB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28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756E5-CADD-4343-B88D-ADE32B9216F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818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E3862-DDD5-4700-B727-8C257803723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95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DD3F3-1C6B-45D5-8315-A9D2AB3BADB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3668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1A8C7-C104-4128-9745-C060C2AA0A5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268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752D-7CBA-4A2E-9148-C19114EC22D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224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3170F-36F6-4F52-8B12-8B9CA48F16E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551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9E08-7F35-4358-A4F6-7C195C284DE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803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D99D-ED40-453B-B628-5BD000E744D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451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686F0-4C26-482A-A40F-89CA70A51AD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71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A422-4699-42DF-B706-822F9E76633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758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E07A-4773-4CC8-852C-751F9F3B573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15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FE15F-D3AE-4379-BBA2-21646B52614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66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C4C96-558A-4BB0-AEB6-C1B16F4B1F0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2019-12-04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gif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864243" y="207898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55F77">
                  <a:alpha val="0"/>
                </a:srgbClr>
              </a:gs>
              <a:gs pos="100000">
                <a:schemeClr val="tx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2958" y="620257"/>
            <a:ext cx="7876161" cy="1011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 err="1">
                <a:solidFill>
                  <a:prstClr val="white"/>
                </a:solidFill>
              </a:rPr>
              <a:t>무지외반증</a:t>
            </a:r>
            <a:r>
              <a:rPr lang="ko-KR" altLang="en-US" sz="3200" b="1" dirty="0">
                <a:solidFill>
                  <a:prstClr val="white"/>
                </a:solidFill>
              </a:rPr>
              <a:t> 예방</a:t>
            </a:r>
            <a:r>
              <a:rPr lang="en-US" altLang="ko-KR" sz="3200" b="1" dirty="0">
                <a:solidFill>
                  <a:prstClr val="white"/>
                </a:solidFill>
              </a:rPr>
              <a:t>&amp;</a:t>
            </a:r>
            <a:r>
              <a:rPr lang="ko-KR" altLang="en-US" sz="3200" b="1" dirty="0">
                <a:solidFill>
                  <a:prstClr val="white"/>
                </a:solidFill>
              </a:rPr>
              <a:t>관리 앱 </a:t>
            </a:r>
            <a:r>
              <a:rPr lang="en-US" altLang="ko-KR" sz="2000" b="1" dirty="0">
                <a:solidFill>
                  <a:prstClr val="white"/>
                </a:solidFill>
              </a:rPr>
              <a:t>(</a:t>
            </a:r>
            <a:r>
              <a:rPr lang="ko-KR" altLang="en-US" sz="2000" b="1" dirty="0">
                <a:solidFill>
                  <a:prstClr val="white"/>
                </a:solidFill>
              </a:rPr>
              <a:t>최종</a:t>
            </a:r>
            <a:r>
              <a:rPr lang="en-US" altLang="ko-KR" sz="2000" b="1" dirty="0">
                <a:solidFill>
                  <a:prstClr val="white"/>
                </a:solidFill>
              </a:rPr>
              <a:t>)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ko-KR" altLang="en-US" sz="3200" b="1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prstClr val="white"/>
                </a:solidFill>
              </a:rPr>
              <a:t>Toe Bone Twist </a:t>
            </a:r>
            <a:r>
              <a:rPr lang="en-US" altLang="ko-KR" sz="900" dirty="0">
                <a:solidFill>
                  <a:schemeClr val="bg1"/>
                </a:solidFill>
              </a:rPr>
              <a:t>Prevention</a:t>
            </a:r>
            <a:r>
              <a:rPr lang="en-US" altLang="ko-KR" sz="900" b="1" dirty="0">
                <a:solidFill>
                  <a:schemeClr val="bg1"/>
                </a:solidFill>
              </a:rPr>
              <a:t> &amp; </a:t>
            </a:r>
            <a:r>
              <a:rPr lang="en-US" altLang="ko-KR" sz="900" dirty="0">
                <a:solidFill>
                  <a:prstClr val="white"/>
                </a:solidFill>
              </a:rPr>
              <a:t>Management App</a:t>
            </a:r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2987" y="1909799"/>
            <a:ext cx="1898248" cy="289368"/>
          </a:xfrm>
          <a:prstGeom prst="rect">
            <a:avLst/>
          </a:prstGeom>
          <a:solidFill>
            <a:srgbClr val="3A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prstClr val="white"/>
                </a:solidFill>
              </a:rPr>
              <a:t>버전 </a:t>
            </a:r>
            <a:r>
              <a:rPr lang="en-US" altLang="ko-KR" sz="1200" dirty="0">
                <a:solidFill>
                  <a:prstClr val="white"/>
                </a:solidFill>
              </a:rPr>
              <a:t>v2.2.0</a:t>
            </a:r>
            <a:endParaRPr lang="ko-KR" altLang="en-US" sz="1200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09501" y="1909799"/>
            <a:ext cx="1778766" cy="289368"/>
          </a:xfrm>
          <a:prstGeom prst="rect">
            <a:avLst/>
          </a:prstGeom>
          <a:solidFill>
            <a:srgbClr val="3A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prstClr val="white"/>
                </a:solidFill>
              </a:rPr>
              <a:t>작성자 </a:t>
            </a:r>
            <a:r>
              <a:rPr lang="en-US" altLang="ko-KR" sz="1200" dirty="0">
                <a:solidFill>
                  <a:prstClr val="white"/>
                </a:solidFill>
              </a:rPr>
              <a:t>[PM]</a:t>
            </a:r>
            <a:r>
              <a:rPr lang="ko-KR" altLang="en-US" sz="1200" dirty="0">
                <a:solidFill>
                  <a:prstClr val="white"/>
                </a:solidFill>
              </a:rPr>
              <a:t>유채연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0" y="5590572"/>
            <a:ext cx="12192000" cy="1267428"/>
          </a:xfrm>
          <a:prstGeom prst="rect">
            <a:avLst/>
          </a:prstGeom>
          <a:solidFill>
            <a:schemeClr val="tx2">
              <a:lumMod val="50000"/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976434"/>
              </p:ext>
            </p:extLst>
          </p:nvPr>
        </p:nvGraphicFramePr>
        <p:xfrm>
          <a:off x="4465243" y="5712553"/>
          <a:ext cx="6201628" cy="9375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0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0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0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4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375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[PM]</a:t>
                      </a:r>
                    </a:p>
                    <a:p>
                      <a:pPr algn="ctr" latinLnBrk="1"/>
                      <a:r>
                        <a:rPr lang="ko-KR" altLang="en-US" sz="1100" b="1" dirty="0"/>
                        <a:t>유채연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[QA]</a:t>
                      </a:r>
                    </a:p>
                    <a:p>
                      <a:pPr algn="ctr" latinLnBrk="1"/>
                      <a:r>
                        <a:rPr lang="ko-KR" altLang="en-US" sz="1100" b="1" dirty="0"/>
                        <a:t>이수현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[ENG]</a:t>
                      </a:r>
                    </a:p>
                    <a:p>
                      <a:pPr algn="ctr" latinLnBrk="1"/>
                      <a:r>
                        <a:rPr lang="ko-KR" altLang="en-US" sz="1100" b="1" dirty="0" err="1"/>
                        <a:t>임창민</a:t>
                      </a:r>
                      <a:endParaRPr lang="ko-KR" altLang="en-US" sz="11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[CM]</a:t>
                      </a:r>
                    </a:p>
                    <a:p>
                      <a:pPr algn="ctr" latinLnBrk="1"/>
                      <a:r>
                        <a:rPr lang="ko-KR" altLang="en-US" sz="1100" b="1" dirty="0"/>
                        <a:t>이원식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B99D4E7-3D66-44A3-9324-F2D5D39535FB}"/>
              </a:ext>
            </a:extLst>
          </p:cNvPr>
          <p:cNvSpPr txBox="1"/>
          <p:nvPr/>
        </p:nvSpPr>
        <p:spPr>
          <a:xfrm>
            <a:off x="3761247" y="6041119"/>
            <a:ext cx="959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</a:rPr>
              <a:t>팀원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ECF175-D613-4F3B-92A4-F566F6CFA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230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발 사진 촬영 시나리오</a:t>
            </a:r>
            <a:endParaRPr lang="en-US" altLang="ko-KR" sz="24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822E70-F034-4A41-B3FD-276E72148E09}"/>
              </a:ext>
            </a:extLst>
          </p:cNvPr>
          <p:cNvSpPr/>
          <p:nvPr/>
        </p:nvSpPr>
        <p:spPr>
          <a:xfrm>
            <a:off x="319618" y="1211035"/>
            <a:ext cx="1921085" cy="373926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Photo Shoot</a:t>
            </a:r>
            <a:endParaRPr lang="ko-KR" altLang="en-US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1206782" y="174797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DF9369-A8D4-47C8-8820-668835583B11}"/>
              </a:ext>
            </a:extLst>
          </p:cNvPr>
          <p:cNvSpPr/>
          <p:nvPr/>
        </p:nvSpPr>
        <p:spPr>
          <a:xfrm>
            <a:off x="9446608" y="4738160"/>
            <a:ext cx="2657936" cy="365125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Application Service Layer</a:t>
            </a:r>
            <a:endParaRPr lang="ko-KR" altLang="en-US" sz="16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FB8FEC8-0E91-453A-91E1-9B34E5FD8C6A}"/>
              </a:ext>
            </a:extLst>
          </p:cNvPr>
          <p:cNvSpPr/>
          <p:nvPr/>
        </p:nvSpPr>
        <p:spPr>
          <a:xfrm>
            <a:off x="172298" y="2149250"/>
            <a:ext cx="2199641" cy="3739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OnActivity</a:t>
            </a:r>
            <a:r>
              <a:rPr lang="en-US" altLang="ko-KR" b="1" dirty="0"/>
              <a:t> Result</a:t>
            </a:r>
            <a:endParaRPr lang="ko-KR" altLang="en-US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DC667F-3FEF-46D4-B30F-21FA48F659DA}"/>
              </a:ext>
            </a:extLst>
          </p:cNvPr>
          <p:cNvSpPr/>
          <p:nvPr/>
        </p:nvSpPr>
        <p:spPr>
          <a:xfrm>
            <a:off x="9446608" y="5147047"/>
            <a:ext cx="2657936" cy="3739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Middleware Layer</a:t>
            </a:r>
            <a:endParaRPr lang="ko-KR" altLang="en-US" sz="16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E00A3F-6B6E-45B6-AE49-0C8972A84EDC}"/>
              </a:ext>
            </a:extLst>
          </p:cNvPr>
          <p:cNvSpPr/>
          <p:nvPr/>
        </p:nvSpPr>
        <p:spPr>
          <a:xfrm>
            <a:off x="319618" y="3087465"/>
            <a:ext cx="1921081" cy="373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Camera API</a:t>
            </a:r>
            <a:endParaRPr lang="ko-KR" altLang="en-US" b="1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C233436-64FF-4E85-802C-328419998622}"/>
              </a:ext>
            </a:extLst>
          </p:cNvPr>
          <p:cNvSpPr/>
          <p:nvPr/>
        </p:nvSpPr>
        <p:spPr>
          <a:xfrm>
            <a:off x="9446608" y="5564735"/>
            <a:ext cx="2657936" cy="373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Library Layer</a:t>
            </a:r>
            <a:endParaRPr lang="ko-KR" altLang="en-US" sz="1600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0DE9C6-BB4E-4863-9F58-33131ACEA7CC}"/>
              </a:ext>
            </a:extLst>
          </p:cNvPr>
          <p:cNvSpPr/>
          <p:nvPr/>
        </p:nvSpPr>
        <p:spPr>
          <a:xfrm>
            <a:off x="319618" y="4025680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Camera Driver</a:t>
            </a:r>
            <a:endParaRPr lang="ko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7E87A9E-11CC-4EDA-AD0C-133DD4B236C5}"/>
              </a:ext>
            </a:extLst>
          </p:cNvPr>
          <p:cNvSpPr/>
          <p:nvPr/>
        </p:nvSpPr>
        <p:spPr>
          <a:xfrm>
            <a:off x="9446608" y="5982424"/>
            <a:ext cx="2657936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Kernel Layer</a:t>
            </a:r>
            <a:endParaRPr lang="ko-KR" altLang="en-US" sz="1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A0A33-F773-4236-A377-714D3FDDBA5A}"/>
              </a:ext>
            </a:extLst>
          </p:cNvPr>
          <p:cNvSpPr txBox="1"/>
          <p:nvPr/>
        </p:nvSpPr>
        <p:spPr>
          <a:xfrm>
            <a:off x="10209156" y="4399606"/>
            <a:ext cx="1132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Legend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D3A10EE-312D-48E0-87E4-46E44F591E4A}"/>
              </a:ext>
            </a:extLst>
          </p:cNvPr>
          <p:cNvCxnSpPr>
            <a:cxnSpLocks/>
          </p:cNvCxnSpPr>
          <p:nvPr/>
        </p:nvCxnSpPr>
        <p:spPr>
          <a:xfrm>
            <a:off x="1206782" y="267253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03A8452-5CC8-4B83-A9FB-42001ECBC3E7}"/>
              </a:ext>
            </a:extLst>
          </p:cNvPr>
          <p:cNvCxnSpPr>
            <a:cxnSpLocks/>
          </p:cNvCxnSpPr>
          <p:nvPr/>
        </p:nvCxnSpPr>
        <p:spPr>
          <a:xfrm>
            <a:off x="1206782" y="359709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3773411-F0BF-4448-9C19-735813EE38DB}"/>
              </a:ext>
            </a:extLst>
          </p:cNvPr>
          <p:cNvGrpSpPr/>
          <p:nvPr/>
        </p:nvGrpSpPr>
        <p:grpSpPr>
          <a:xfrm>
            <a:off x="2526564" y="519801"/>
            <a:ext cx="3141361" cy="6154578"/>
            <a:chOff x="3083566" y="619760"/>
            <a:chExt cx="3141361" cy="6154578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5CC43B4-71BD-49C4-A0BA-3AB0DFF242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687"/>
            <a:stretch/>
          </p:blipFill>
          <p:spPr>
            <a:xfrm>
              <a:off x="3083566" y="619760"/>
              <a:ext cx="3141361" cy="6154578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4F1F7E6-8219-4822-8135-448F0E32F332}"/>
                </a:ext>
              </a:extLst>
            </p:cNvPr>
            <p:cNvSpPr/>
            <p:nvPr/>
          </p:nvSpPr>
          <p:spPr>
            <a:xfrm>
              <a:off x="5080000" y="5334000"/>
              <a:ext cx="1137920" cy="23073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8F0B762-5D13-4241-9723-980DCECF88B9}"/>
                </a:ext>
              </a:extLst>
            </p:cNvPr>
            <p:cNvSpPr/>
            <p:nvPr/>
          </p:nvSpPr>
          <p:spPr>
            <a:xfrm>
              <a:off x="3083566" y="5334000"/>
              <a:ext cx="1137920" cy="23073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6887332" y="68621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0DBC3A3-41BB-4B9F-9CBD-646B79D0A57D}"/>
              </a:ext>
            </a:extLst>
          </p:cNvPr>
          <p:cNvSpPr/>
          <p:nvPr/>
        </p:nvSpPr>
        <p:spPr>
          <a:xfrm>
            <a:off x="5953786" y="2149250"/>
            <a:ext cx="1921075" cy="3739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Creat</a:t>
            </a:r>
            <a:r>
              <a:rPr lang="en-US" altLang="ko-KR" b="1" dirty="0"/>
              <a:t> Image</a:t>
            </a:r>
            <a:endParaRPr lang="ko-KR" altLang="en-US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5953786" y="1144955"/>
            <a:ext cx="1921081" cy="373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Camera API</a:t>
            </a:r>
            <a:endParaRPr lang="ko-KR" altLang="en-US" b="1" dirty="0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0D67E8A-7638-4E11-860D-6A36FD181865}"/>
              </a:ext>
            </a:extLst>
          </p:cNvPr>
          <p:cNvCxnSpPr>
            <a:cxnSpLocks/>
          </p:cNvCxnSpPr>
          <p:nvPr/>
        </p:nvCxnSpPr>
        <p:spPr>
          <a:xfrm>
            <a:off x="6887332" y="168189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E529C3A0-A833-466F-B53E-FF52402185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623154" y="839278"/>
            <a:ext cx="4043939" cy="3032954"/>
          </a:xfrm>
          <a:prstGeom prst="rect">
            <a:avLst/>
          </a:prstGeom>
        </p:spPr>
      </p:pic>
      <p:sp>
        <p:nvSpPr>
          <p:cNvPr id="29" name="말풍선: 사각형 28">
            <a:extLst>
              <a:ext uri="{FF2B5EF4-FFF2-40B4-BE49-F238E27FC236}">
                <a16:creationId xmlns:a16="http://schemas.microsoft.com/office/drawing/2014/main" id="{1DA0A9F3-3D51-44FD-812D-AD714632285A}"/>
              </a:ext>
            </a:extLst>
          </p:cNvPr>
          <p:cNvSpPr/>
          <p:nvPr/>
        </p:nvSpPr>
        <p:spPr>
          <a:xfrm>
            <a:off x="2891603" y="1984438"/>
            <a:ext cx="2831773" cy="574241"/>
          </a:xfrm>
          <a:prstGeom prst="wedgeRectCallout">
            <a:avLst>
              <a:gd name="adj1" fmla="val -65045"/>
              <a:gd name="adj2" fmla="val 15370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카메라 선택 동작을 인식하는 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1" name="말풍선: 사각형 30">
            <a:extLst>
              <a:ext uri="{FF2B5EF4-FFF2-40B4-BE49-F238E27FC236}">
                <a16:creationId xmlns:a16="http://schemas.microsoft.com/office/drawing/2014/main" id="{843BC088-AB29-4FAF-A06E-1EA1A765A9A2}"/>
              </a:ext>
            </a:extLst>
          </p:cNvPr>
          <p:cNvSpPr/>
          <p:nvPr/>
        </p:nvSpPr>
        <p:spPr>
          <a:xfrm>
            <a:off x="2891428" y="2976881"/>
            <a:ext cx="3381876" cy="574241"/>
          </a:xfrm>
          <a:prstGeom prst="wedgeRectCallout">
            <a:avLst>
              <a:gd name="adj1" fmla="val -65045"/>
              <a:gd name="adj2" fmla="val 15370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기기에서 이용 가능한 다양한 카메라와 카메라 기능에 대한 지원</a:t>
            </a:r>
          </a:p>
        </p:txBody>
      </p:sp>
      <p:sp>
        <p:nvSpPr>
          <p:cNvPr id="38" name="말풍선: 사각형 37">
            <a:extLst>
              <a:ext uri="{FF2B5EF4-FFF2-40B4-BE49-F238E27FC236}">
                <a16:creationId xmlns:a16="http://schemas.microsoft.com/office/drawing/2014/main" id="{E452B383-8AB0-4C32-9070-D73EC3EFB619}"/>
              </a:ext>
            </a:extLst>
          </p:cNvPr>
          <p:cNvSpPr/>
          <p:nvPr/>
        </p:nvSpPr>
        <p:spPr>
          <a:xfrm>
            <a:off x="2891603" y="3901441"/>
            <a:ext cx="2831773" cy="574241"/>
          </a:xfrm>
          <a:prstGeom prst="wedgeRectCallout">
            <a:avLst>
              <a:gd name="adj1" fmla="val -65045"/>
              <a:gd name="adj2" fmla="val 15370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카메라 기능의 정보 전송을 관장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9" name="말풍선: 사각형 38">
            <a:extLst>
              <a:ext uri="{FF2B5EF4-FFF2-40B4-BE49-F238E27FC236}">
                <a16:creationId xmlns:a16="http://schemas.microsoft.com/office/drawing/2014/main" id="{A5A1356A-6AF8-4262-B658-39AF25DB2BFD}"/>
              </a:ext>
            </a:extLst>
          </p:cNvPr>
          <p:cNvSpPr/>
          <p:nvPr/>
        </p:nvSpPr>
        <p:spPr>
          <a:xfrm>
            <a:off x="8482068" y="2006113"/>
            <a:ext cx="3150489" cy="574241"/>
          </a:xfrm>
          <a:prstGeom prst="wedgeRectCallout">
            <a:avLst>
              <a:gd name="adj1" fmla="val -65045"/>
              <a:gd name="adj2" fmla="val 15370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사진을 찍고 난 후 데이터를 저장할 공간을 생성 </a:t>
            </a:r>
            <a:r>
              <a:rPr lang="ko-KR" altLang="en-US" sz="1400">
                <a:solidFill>
                  <a:schemeClr val="tx1"/>
                </a:solidFill>
              </a:rPr>
              <a:t>후 관리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601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8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발 분석 시나리오</a:t>
            </a:r>
            <a:endParaRPr lang="en-US" altLang="ko-KR" sz="24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822E70-F034-4A41-B3FD-276E72148E09}"/>
              </a:ext>
            </a:extLst>
          </p:cNvPr>
          <p:cNvSpPr/>
          <p:nvPr/>
        </p:nvSpPr>
        <p:spPr>
          <a:xfrm>
            <a:off x="172298" y="1002363"/>
            <a:ext cx="2199640" cy="373926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Analyze foot data</a:t>
            </a:r>
            <a:endParaRPr lang="ko-KR" altLang="en-US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1206781" y="1438648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FB8FEC8-0E91-453A-91E1-9B34E5FD8C6A}"/>
              </a:ext>
            </a:extLst>
          </p:cNvPr>
          <p:cNvSpPr/>
          <p:nvPr/>
        </p:nvSpPr>
        <p:spPr>
          <a:xfrm>
            <a:off x="233448" y="1797651"/>
            <a:ext cx="1921082" cy="3739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Mesure</a:t>
            </a:r>
            <a:endParaRPr lang="ko-KR" altLang="en-US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E00A3F-6B6E-45B6-AE49-0C8972A84EDC}"/>
              </a:ext>
            </a:extLst>
          </p:cNvPr>
          <p:cNvSpPr/>
          <p:nvPr/>
        </p:nvSpPr>
        <p:spPr>
          <a:xfrm>
            <a:off x="220655" y="2617703"/>
            <a:ext cx="1921081" cy="373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Android.graph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0DE9C6-BB4E-4863-9F58-33131ACEA7CC}"/>
              </a:ext>
            </a:extLst>
          </p:cNvPr>
          <p:cNvSpPr/>
          <p:nvPr/>
        </p:nvSpPr>
        <p:spPr>
          <a:xfrm>
            <a:off x="233448" y="3471920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Device Driver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D3A10EE-312D-48E0-87E4-46E44F591E4A}"/>
              </a:ext>
            </a:extLst>
          </p:cNvPr>
          <p:cNvCxnSpPr>
            <a:cxnSpLocks/>
          </p:cNvCxnSpPr>
          <p:nvPr/>
        </p:nvCxnSpPr>
        <p:spPr>
          <a:xfrm>
            <a:off x="1206781" y="2261833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03A8452-5CC8-4B83-A9FB-42001ECBC3E7}"/>
              </a:ext>
            </a:extLst>
          </p:cNvPr>
          <p:cNvCxnSpPr>
            <a:cxnSpLocks/>
          </p:cNvCxnSpPr>
          <p:nvPr/>
        </p:nvCxnSpPr>
        <p:spPr>
          <a:xfrm>
            <a:off x="1193988" y="3087836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1193988" y="394188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0DBC3A3-41BB-4B9F-9CBD-646B79D0A57D}"/>
              </a:ext>
            </a:extLst>
          </p:cNvPr>
          <p:cNvSpPr/>
          <p:nvPr/>
        </p:nvSpPr>
        <p:spPr>
          <a:xfrm>
            <a:off x="218398" y="4339571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233448" y="5252505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E529C3A0-A833-466F-B53E-FF5240218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148073" y="1766153"/>
            <a:ext cx="4043939" cy="3032954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461B35B-4A53-4787-B246-C031A32375A3}"/>
              </a:ext>
            </a:extLst>
          </p:cNvPr>
          <p:cNvCxnSpPr/>
          <p:nvPr/>
        </p:nvCxnSpPr>
        <p:spPr>
          <a:xfrm>
            <a:off x="3438522" y="3282630"/>
            <a:ext cx="1361440" cy="3761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DF8615F-E8D3-4FF3-BAEC-E6CDBF9ADAC7}"/>
              </a:ext>
            </a:extLst>
          </p:cNvPr>
          <p:cNvCxnSpPr>
            <a:cxnSpLocks/>
          </p:cNvCxnSpPr>
          <p:nvPr/>
        </p:nvCxnSpPr>
        <p:spPr>
          <a:xfrm flipH="1">
            <a:off x="4061736" y="2413072"/>
            <a:ext cx="57506" cy="28915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BC634E7-151C-46C3-AEE0-171ACFB930A0}"/>
              </a:ext>
            </a:extLst>
          </p:cNvPr>
          <p:cNvCxnSpPr>
            <a:cxnSpLocks/>
          </p:cNvCxnSpPr>
          <p:nvPr/>
        </p:nvCxnSpPr>
        <p:spPr>
          <a:xfrm>
            <a:off x="1178936" y="489693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FEDAFAC8-9EA8-4F83-8272-0B8FEE6DB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590509" y="1766152"/>
            <a:ext cx="4043939" cy="30329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661B74-BF72-41A8-BA81-CBA6196E2745}"/>
              </a:ext>
            </a:extLst>
          </p:cNvPr>
          <p:cNvSpPr txBox="1"/>
          <p:nvPr/>
        </p:nvSpPr>
        <p:spPr>
          <a:xfrm>
            <a:off x="2522227" y="5378743"/>
            <a:ext cx="320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▲ 발 사이즈 </a:t>
            </a:r>
            <a:r>
              <a:rPr lang="en-US" altLang="ko-KR" sz="1600" b="1" dirty="0"/>
              <a:t>+ </a:t>
            </a:r>
            <a:r>
              <a:rPr lang="ko-KR" altLang="en-US" sz="1600" b="1" dirty="0"/>
              <a:t>발 볼 사이즈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7EF5FBA-AB96-4FF9-BA82-0382C5BCF1F1}"/>
              </a:ext>
            </a:extLst>
          </p:cNvPr>
          <p:cNvSpPr txBox="1"/>
          <p:nvPr/>
        </p:nvSpPr>
        <p:spPr>
          <a:xfrm>
            <a:off x="5984417" y="5378743"/>
            <a:ext cx="320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▲ 발 각도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6379FEC5-111C-4B6D-8569-DBD9509CA594}"/>
              </a:ext>
            </a:extLst>
          </p:cNvPr>
          <p:cNvCxnSpPr>
            <a:cxnSpLocks/>
          </p:cNvCxnSpPr>
          <p:nvPr/>
        </p:nvCxnSpPr>
        <p:spPr>
          <a:xfrm>
            <a:off x="6705600" y="2261833"/>
            <a:ext cx="223520" cy="12840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ED23CFA-9EF0-45AB-8FF4-BAF34747A760}"/>
              </a:ext>
            </a:extLst>
          </p:cNvPr>
          <p:cNvCxnSpPr>
            <a:cxnSpLocks/>
          </p:cNvCxnSpPr>
          <p:nvPr/>
        </p:nvCxnSpPr>
        <p:spPr>
          <a:xfrm>
            <a:off x="6929120" y="2261833"/>
            <a:ext cx="0" cy="13970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말풍선: 사각형 25">
            <a:extLst>
              <a:ext uri="{FF2B5EF4-FFF2-40B4-BE49-F238E27FC236}">
                <a16:creationId xmlns:a16="http://schemas.microsoft.com/office/drawing/2014/main" id="{0066854A-D209-4326-A8D0-DA84159B6628}"/>
              </a:ext>
            </a:extLst>
          </p:cNvPr>
          <p:cNvSpPr/>
          <p:nvPr/>
        </p:nvSpPr>
        <p:spPr>
          <a:xfrm>
            <a:off x="3014899" y="1614077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발 측정에 필요한 요소들을 측정하기위한 동작 인식 </a:t>
            </a:r>
          </a:p>
        </p:txBody>
      </p:sp>
      <p:sp>
        <p:nvSpPr>
          <p:cNvPr id="28" name="말풍선: 사각형 27">
            <a:extLst>
              <a:ext uri="{FF2B5EF4-FFF2-40B4-BE49-F238E27FC236}">
                <a16:creationId xmlns:a16="http://schemas.microsoft.com/office/drawing/2014/main" id="{2FD8C19A-8122-4EDC-867F-F89B44FB236C}"/>
              </a:ext>
            </a:extLst>
          </p:cNvPr>
          <p:cNvSpPr/>
          <p:nvPr/>
        </p:nvSpPr>
        <p:spPr>
          <a:xfrm>
            <a:off x="3014899" y="2449939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측정한 데이터를 계산</a:t>
            </a:r>
          </a:p>
        </p:txBody>
      </p:sp>
      <p:sp>
        <p:nvSpPr>
          <p:cNvPr id="31" name="말풍선: 사각형 30">
            <a:extLst>
              <a:ext uri="{FF2B5EF4-FFF2-40B4-BE49-F238E27FC236}">
                <a16:creationId xmlns:a16="http://schemas.microsoft.com/office/drawing/2014/main" id="{BE2C93D8-342E-40DF-BEBC-D3370684D5EF}"/>
              </a:ext>
            </a:extLst>
          </p:cNvPr>
          <p:cNvSpPr/>
          <p:nvPr/>
        </p:nvSpPr>
        <p:spPr>
          <a:xfrm>
            <a:off x="3009739" y="3271605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측정 기능의 정보전송을 관장</a:t>
            </a:r>
          </a:p>
        </p:txBody>
      </p:sp>
      <p:sp>
        <p:nvSpPr>
          <p:cNvPr id="35" name="말풍선: 사각형 34">
            <a:extLst>
              <a:ext uri="{FF2B5EF4-FFF2-40B4-BE49-F238E27FC236}">
                <a16:creationId xmlns:a16="http://schemas.microsoft.com/office/drawing/2014/main" id="{88BFF92E-11CF-4E7B-90DB-D15582F3D2B4}"/>
              </a:ext>
            </a:extLst>
          </p:cNvPr>
          <p:cNvSpPr/>
          <p:nvPr/>
        </p:nvSpPr>
        <p:spPr>
          <a:xfrm>
            <a:off x="3009738" y="4119238"/>
            <a:ext cx="2853798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계산한 데이터들을 서버에 저장</a:t>
            </a:r>
          </a:p>
        </p:txBody>
      </p:sp>
      <p:sp>
        <p:nvSpPr>
          <p:cNvPr id="41" name="말풍선: 사각형 40">
            <a:extLst>
              <a:ext uri="{FF2B5EF4-FFF2-40B4-BE49-F238E27FC236}">
                <a16:creationId xmlns:a16="http://schemas.microsoft.com/office/drawing/2014/main" id="{5CDD9FA5-C648-41C2-8CD4-17C3E470B534}"/>
              </a:ext>
            </a:extLst>
          </p:cNvPr>
          <p:cNvSpPr/>
          <p:nvPr/>
        </p:nvSpPr>
        <p:spPr>
          <a:xfrm>
            <a:off x="3009738" y="5141058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저장한 데이터를 관리</a:t>
            </a:r>
          </a:p>
        </p:txBody>
      </p:sp>
    </p:spTree>
    <p:extLst>
      <p:ext uri="{BB962C8B-B14F-4D97-AF65-F5344CB8AC3E}">
        <p14:creationId xmlns:p14="http://schemas.microsoft.com/office/powerpoint/2010/main" val="260041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  <p:bldP spid="31" grpId="0" animBg="1"/>
      <p:bldP spid="35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시나리오</a:t>
            </a:r>
            <a:endParaRPr lang="en-US" altLang="ko-KR" sz="24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822E70-F034-4A41-B3FD-276E72148E09}"/>
              </a:ext>
            </a:extLst>
          </p:cNvPr>
          <p:cNvSpPr/>
          <p:nvPr/>
        </p:nvSpPr>
        <p:spPr>
          <a:xfrm>
            <a:off x="172298" y="1002363"/>
            <a:ext cx="2199640" cy="373926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Analyze foot data</a:t>
            </a:r>
            <a:endParaRPr lang="ko-KR" altLang="en-US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1206781" y="1438648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03A8452-5CC8-4B83-A9FB-42001ECBC3E7}"/>
              </a:ext>
            </a:extLst>
          </p:cNvPr>
          <p:cNvCxnSpPr>
            <a:cxnSpLocks/>
          </p:cNvCxnSpPr>
          <p:nvPr/>
        </p:nvCxnSpPr>
        <p:spPr>
          <a:xfrm>
            <a:off x="1211436" y="243756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1211439" y="3225568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250899" y="4383770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BC634E7-151C-46C3-AEE0-171ACFB930A0}"/>
              </a:ext>
            </a:extLst>
          </p:cNvPr>
          <p:cNvCxnSpPr>
            <a:cxnSpLocks/>
          </p:cNvCxnSpPr>
          <p:nvPr/>
        </p:nvCxnSpPr>
        <p:spPr>
          <a:xfrm>
            <a:off x="1211436" y="400143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FEDAFAC8-9EA8-4F83-8272-0B8FEE6DB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010173" y="1711454"/>
            <a:ext cx="4043939" cy="303295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7EF5FBA-AB96-4FF9-BA82-0382C5BCF1F1}"/>
              </a:ext>
            </a:extLst>
          </p:cNvPr>
          <p:cNvSpPr txBox="1"/>
          <p:nvPr/>
        </p:nvSpPr>
        <p:spPr>
          <a:xfrm>
            <a:off x="2404081" y="5492026"/>
            <a:ext cx="320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▲ 발 각도 환산 점수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6379FEC5-111C-4B6D-8569-DBD9509CA594}"/>
              </a:ext>
            </a:extLst>
          </p:cNvPr>
          <p:cNvCxnSpPr>
            <a:cxnSpLocks/>
          </p:cNvCxnSpPr>
          <p:nvPr/>
        </p:nvCxnSpPr>
        <p:spPr>
          <a:xfrm>
            <a:off x="3125264" y="2207135"/>
            <a:ext cx="223520" cy="12840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ED23CFA-9EF0-45AB-8FF4-BAF34747A760}"/>
              </a:ext>
            </a:extLst>
          </p:cNvPr>
          <p:cNvCxnSpPr>
            <a:cxnSpLocks/>
          </p:cNvCxnSpPr>
          <p:nvPr/>
        </p:nvCxnSpPr>
        <p:spPr>
          <a:xfrm>
            <a:off x="3348784" y="2207135"/>
            <a:ext cx="0" cy="13970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63786BC0-44EF-489A-ADDB-054BF742AA37}"/>
              </a:ext>
            </a:extLst>
          </p:cNvPr>
          <p:cNvSpPr/>
          <p:nvPr/>
        </p:nvSpPr>
        <p:spPr>
          <a:xfrm>
            <a:off x="5591044" y="2898807"/>
            <a:ext cx="690880" cy="701030"/>
          </a:xfrm>
          <a:prstGeom prst="mathPlus">
            <a:avLst>
              <a:gd name="adj1" fmla="val 146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B5DE011-2B6C-42A6-8BDD-2445B32FA446}"/>
              </a:ext>
            </a:extLst>
          </p:cNvPr>
          <p:cNvSpPr/>
          <p:nvPr/>
        </p:nvSpPr>
        <p:spPr>
          <a:xfrm>
            <a:off x="250899" y="3551184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F436C50-99B4-4F97-A507-A605A7E39B12}"/>
              </a:ext>
            </a:extLst>
          </p:cNvPr>
          <p:cNvSpPr/>
          <p:nvPr/>
        </p:nvSpPr>
        <p:spPr>
          <a:xfrm>
            <a:off x="233451" y="1839325"/>
            <a:ext cx="1921075" cy="5369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Memory Management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7BE9F3E-63C4-4DCF-8CBC-24E3ACB43F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03" t="12204" r="5501" b="15203"/>
          <a:stretch/>
        </p:blipFill>
        <p:spPr>
          <a:xfrm>
            <a:off x="6425652" y="1205961"/>
            <a:ext cx="2564256" cy="420906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B6D84D15-A89E-4EDE-A0C7-44BBF09B7B00}"/>
              </a:ext>
            </a:extLst>
          </p:cNvPr>
          <p:cNvSpPr txBox="1"/>
          <p:nvPr/>
        </p:nvSpPr>
        <p:spPr>
          <a:xfrm>
            <a:off x="6104742" y="5494157"/>
            <a:ext cx="320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▲ 설문조사 환산 점수</a:t>
            </a:r>
          </a:p>
        </p:txBody>
      </p:sp>
      <p:sp>
        <p:nvSpPr>
          <p:cNvPr id="8" name="같음 기호 7">
            <a:extLst>
              <a:ext uri="{FF2B5EF4-FFF2-40B4-BE49-F238E27FC236}">
                <a16:creationId xmlns:a16="http://schemas.microsoft.com/office/drawing/2014/main" id="{8941E769-6F44-4E18-BA8A-5D947C192062}"/>
              </a:ext>
            </a:extLst>
          </p:cNvPr>
          <p:cNvSpPr/>
          <p:nvPr/>
        </p:nvSpPr>
        <p:spPr>
          <a:xfrm>
            <a:off x="9133636" y="2965913"/>
            <a:ext cx="634086" cy="575741"/>
          </a:xfrm>
          <a:prstGeom prst="mathEqual">
            <a:avLst>
              <a:gd name="adj1" fmla="val 13375"/>
              <a:gd name="adj2" fmla="val 2335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BDD1DC0-3A6E-41B2-9390-ABE5ED67EB5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512" t="25415" r="30198" b="66190"/>
          <a:stretch/>
        </p:blipFill>
        <p:spPr>
          <a:xfrm>
            <a:off x="9795566" y="2746535"/>
            <a:ext cx="2283488" cy="916281"/>
          </a:xfrm>
          <a:prstGeom prst="rect">
            <a:avLst/>
          </a:prstGeom>
        </p:spPr>
      </p:pic>
      <p:sp>
        <p:nvSpPr>
          <p:cNvPr id="28" name="말풍선: 사각형 27">
            <a:extLst>
              <a:ext uri="{FF2B5EF4-FFF2-40B4-BE49-F238E27FC236}">
                <a16:creationId xmlns:a16="http://schemas.microsoft.com/office/drawing/2014/main" id="{AA5D2CE7-0DED-43E5-8323-178123CF6F7D}"/>
              </a:ext>
            </a:extLst>
          </p:cNvPr>
          <p:cNvSpPr/>
          <p:nvPr/>
        </p:nvSpPr>
        <p:spPr>
          <a:xfrm>
            <a:off x="3102685" y="1677889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발 각도를 저장한 데이터를 불러옴</a:t>
            </a:r>
          </a:p>
        </p:txBody>
      </p:sp>
      <p:sp>
        <p:nvSpPr>
          <p:cNvPr id="29" name="말풍선: 사각형 28">
            <a:extLst>
              <a:ext uri="{FF2B5EF4-FFF2-40B4-BE49-F238E27FC236}">
                <a16:creationId xmlns:a16="http://schemas.microsoft.com/office/drawing/2014/main" id="{33C03E86-32DE-4B88-B2C5-F00B101589D3}"/>
              </a:ext>
            </a:extLst>
          </p:cNvPr>
          <p:cNvSpPr/>
          <p:nvPr/>
        </p:nvSpPr>
        <p:spPr>
          <a:xfrm>
            <a:off x="3102685" y="2584515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발 각도와 설문조사를 점수로 환산하여 가능성 계산</a:t>
            </a:r>
          </a:p>
        </p:txBody>
      </p:sp>
      <p:sp>
        <p:nvSpPr>
          <p:cNvPr id="33" name="말풍선: 사각형 32">
            <a:extLst>
              <a:ext uri="{FF2B5EF4-FFF2-40B4-BE49-F238E27FC236}">
                <a16:creationId xmlns:a16="http://schemas.microsoft.com/office/drawing/2014/main" id="{B63AC0C9-EF10-4082-8694-35E24B9DC89C}"/>
              </a:ext>
            </a:extLst>
          </p:cNvPr>
          <p:cNvSpPr/>
          <p:nvPr/>
        </p:nvSpPr>
        <p:spPr>
          <a:xfrm>
            <a:off x="3125264" y="3400881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SQL </a:t>
            </a:r>
            <a:r>
              <a:rPr lang="ko-KR" altLang="en-US" sz="1400">
                <a:solidFill>
                  <a:schemeClr val="tx1"/>
                </a:solidFill>
              </a:rPr>
              <a:t>데이터베이스 엔진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23FA266-D4E5-430C-A2BF-E7DA978AF82D}"/>
              </a:ext>
            </a:extLst>
          </p:cNvPr>
          <p:cNvSpPr/>
          <p:nvPr/>
        </p:nvSpPr>
        <p:spPr>
          <a:xfrm>
            <a:off x="233451" y="2776759"/>
            <a:ext cx="1921082" cy="3739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Mesure</a:t>
            </a:r>
            <a:endParaRPr lang="ko-KR" altLang="en-US" b="1" dirty="0"/>
          </a:p>
        </p:txBody>
      </p:sp>
      <p:sp>
        <p:nvSpPr>
          <p:cNvPr id="44" name="말풍선: 사각형 43">
            <a:extLst>
              <a:ext uri="{FF2B5EF4-FFF2-40B4-BE49-F238E27FC236}">
                <a16:creationId xmlns:a16="http://schemas.microsoft.com/office/drawing/2014/main" id="{1CCAF3A2-934D-4AA7-9A08-F47D82F7851C}"/>
              </a:ext>
            </a:extLst>
          </p:cNvPr>
          <p:cNvSpPr/>
          <p:nvPr/>
        </p:nvSpPr>
        <p:spPr>
          <a:xfrm>
            <a:off x="3125263" y="4340196"/>
            <a:ext cx="2517799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계산한 데이터를 서버에 저장</a:t>
            </a:r>
          </a:p>
        </p:txBody>
      </p:sp>
    </p:spTree>
    <p:extLst>
      <p:ext uri="{BB962C8B-B14F-4D97-AF65-F5344CB8AC3E}">
        <p14:creationId xmlns:p14="http://schemas.microsoft.com/office/powerpoint/2010/main" val="396035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시나리오</a:t>
            </a:r>
            <a:endParaRPr lang="en-US" altLang="ko-KR" sz="2400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2423349" y="3413760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0DE9C6-BB4E-4863-9F58-33131ACEA7CC}"/>
              </a:ext>
            </a:extLst>
          </p:cNvPr>
          <p:cNvSpPr/>
          <p:nvPr/>
        </p:nvSpPr>
        <p:spPr>
          <a:xfrm>
            <a:off x="1485154" y="1130929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Device Driver</a:t>
            </a:r>
            <a:endParaRPr lang="ko-KR" altLang="en-US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2445694" y="1600891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1485154" y="2759093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BC634E7-151C-46C3-AEE0-171ACFB930A0}"/>
              </a:ext>
            </a:extLst>
          </p:cNvPr>
          <p:cNvCxnSpPr>
            <a:cxnSpLocks/>
          </p:cNvCxnSpPr>
          <p:nvPr/>
        </p:nvCxnSpPr>
        <p:spPr>
          <a:xfrm>
            <a:off x="2445691" y="2376755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B5DE011-2B6C-42A6-8BDD-2445B32FA446}"/>
              </a:ext>
            </a:extLst>
          </p:cNvPr>
          <p:cNvSpPr/>
          <p:nvPr/>
        </p:nvSpPr>
        <p:spPr>
          <a:xfrm>
            <a:off x="1485154" y="1926507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947E83-1C5D-487C-8C02-19E3D0AA56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84" t="11889" r="5575" b="15787"/>
          <a:stretch/>
        </p:blipFill>
        <p:spPr>
          <a:xfrm>
            <a:off x="4426220" y="604839"/>
            <a:ext cx="3017517" cy="4959896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E7635D-DE6C-409B-89B0-6EFBE72381FE}"/>
              </a:ext>
            </a:extLst>
          </p:cNvPr>
          <p:cNvSpPr/>
          <p:nvPr/>
        </p:nvSpPr>
        <p:spPr>
          <a:xfrm>
            <a:off x="1345871" y="3838675"/>
            <a:ext cx="2199640" cy="572642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Shoes recommendation</a:t>
            </a:r>
            <a:endParaRPr lang="ko-KR" altLang="en-US" b="1" dirty="0"/>
          </a:p>
        </p:txBody>
      </p:sp>
      <p:sp>
        <p:nvSpPr>
          <p:cNvPr id="24" name="말풍선: 사각형 23">
            <a:extLst>
              <a:ext uri="{FF2B5EF4-FFF2-40B4-BE49-F238E27FC236}">
                <a16:creationId xmlns:a16="http://schemas.microsoft.com/office/drawing/2014/main" id="{3E4FA9DE-7BCD-43C3-8D67-62E96BC59666}"/>
              </a:ext>
            </a:extLst>
          </p:cNvPr>
          <p:cNvSpPr/>
          <p:nvPr/>
        </p:nvSpPr>
        <p:spPr>
          <a:xfrm>
            <a:off x="4188355" y="1618121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 </a:t>
            </a:r>
            <a:r>
              <a:rPr lang="ko-KR" altLang="en-US" sz="1400" dirty="0">
                <a:solidFill>
                  <a:schemeClr val="tx1"/>
                </a:solidFill>
              </a:rPr>
              <a:t>데이터베이스 엔진</a:t>
            </a:r>
          </a:p>
        </p:txBody>
      </p: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1224D2D1-0563-4341-8F2D-EFD50C078E13}"/>
              </a:ext>
            </a:extLst>
          </p:cNvPr>
          <p:cNvSpPr/>
          <p:nvPr/>
        </p:nvSpPr>
        <p:spPr>
          <a:xfrm>
            <a:off x="4188355" y="2564946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SQLite</a:t>
            </a:r>
            <a:r>
              <a:rPr lang="ko-KR" altLang="en-US" sz="1400" dirty="0">
                <a:solidFill>
                  <a:schemeClr val="tx1"/>
                </a:solidFill>
              </a:rPr>
              <a:t>를 사용한 각 종 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데이터의 입출력 관리</a:t>
            </a:r>
          </a:p>
        </p:txBody>
      </p:sp>
      <p:sp>
        <p:nvSpPr>
          <p:cNvPr id="26" name="말풍선: 사각형 25">
            <a:extLst>
              <a:ext uri="{FF2B5EF4-FFF2-40B4-BE49-F238E27FC236}">
                <a16:creationId xmlns:a16="http://schemas.microsoft.com/office/drawing/2014/main" id="{567E53AD-29DE-4177-A3E8-3FACC6D843E6}"/>
              </a:ext>
            </a:extLst>
          </p:cNvPr>
          <p:cNvSpPr/>
          <p:nvPr/>
        </p:nvSpPr>
        <p:spPr>
          <a:xfrm>
            <a:off x="4334235" y="3565935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사용자에게 신발추천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서비스 제공</a:t>
            </a:r>
          </a:p>
        </p:txBody>
      </p:sp>
    </p:spTree>
    <p:extLst>
      <p:ext uri="{BB962C8B-B14F-4D97-AF65-F5344CB8AC3E}">
        <p14:creationId xmlns:p14="http://schemas.microsoft.com/office/powerpoint/2010/main" val="952728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시나리오</a:t>
            </a:r>
            <a:endParaRPr lang="en-US" altLang="ko-KR" sz="2400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2433903" y="2956344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0DE9C6-BB4E-4863-9F58-33131ACEA7CC}"/>
              </a:ext>
            </a:extLst>
          </p:cNvPr>
          <p:cNvSpPr/>
          <p:nvPr/>
        </p:nvSpPr>
        <p:spPr>
          <a:xfrm>
            <a:off x="1495708" y="673513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Device Driver</a:t>
            </a:r>
            <a:endParaRPr lang="ko-KR" altLang="en-US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2456248" y="1143475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1495708" y="2301677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BC634E7-151C-46C3-AEE0-171ACFB930A0}"/>
              </a:ext>
            </a:extLst>
          </p:cNvPr>
          <p:cNvCxnSpPr>
            <a:cxnSpLocks/>
          </p:cNvCxnSpPr>
          <p:nvPr/>
        </p:nvCxnSpPr>
        <p:spPr>
          <a:xfrm>
            <a:off x="2456245" y="1919339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B5DE011-2B6C-42A6-8BDD-2445B32FA446}"/>
              </a:ext>
            </a:extLst>
          </p:cNvPr>
          <p:cNvSpPr/>
          <p:nvPr/>
        </p:nvSpPr>
        <p:spPr>
          <a:xfrm>
            <a:off x="1495708" y="1469091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9F5937-2CEC-49E0-AE97-ECD492576666}"/>
              </a:ext>
            </a:extLst>
          </p:cNvPr>
          <p:cNvSpPr/>
          <p:nvPr/>
        </p:nvSpPr>
        <p:spPr>
          <a:xfrm>
            <a:off x="1495708" y="3328785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GoodsSort</a:t>
            </a:r>
            <a:endParaRPr lang="en-US" altLang="ko-KR" b="1" dirty="0"/>
          </a:p>
          <a:p>
            <a:pPr algn="ctr"/>
            <a:r>
              <a:rPr lang="en-US" altLang="ko-KR" b="1" dirty="0"/>
              <a:t>Container</a:t>
            </a:r>
            <a:endParaRPr lang="ko-KR" altLang="en-US" b="1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EBFCE51A-94B7-4CB5-8A36-78F712E92239}"/>
              </a:ext>
            </a:extLst>
          </p:cNvPr>
          <p:cNvCxnSpPr>
            <a:cxnSpLocks/>
          </p:cNvCxnSpPr>
          <p:nvPr/>
        </p:nvCxnSpPr>
        <p:spPr>
          <a:xfrm>
            <a:off x="2419295" y="5184594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E7635D-DE6C-409B-89B0-6EFBE72381FE}"/>
              </a:ext>
            </a:extLst>
          </p:cNvPr>
          <p:cNvSpPr/>
          <p:nvPr/>
        </p:nvSpPr>
        <p:spPr>
          <a:xfrm>
            <a:off x="1345871" y="5550063"/>
            <a:ext cx="2199640" cy="572642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Shoes recommendation</a:t>
            </a:r>
            <a:endParaRPr lang="ko-KR" altLang="en-US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03CF459-AA95-4DD9-A28F-25BAE483F0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" t="12126" r="5172" b="15551"/>
          <a:stretch/>
        </p:blipFill>
        <p:spPr>
          <a:xfrm>
            <a:off x="4500828" y="604839"/>
            <a:ext cx="3088640" cy="4959896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3845A14-2042-49BD-9144-BE5A5B7BF61F}"/>
              </a:ext>
            </a:extLst>
          </p:cNvPr>
          <p:cNvSpPr/>
          <p:nvPr/>
        </p:nvSpPr>
        <p:spPr>
          <a:xfrm>
            <a:off x="1458754" y="4336118"/>
            <a:ext cx="1921081" cy="7640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Transient</a:t>
            </a:r>
          </a:p>
          <a:p>
            <a:pPr algn="ctr"/>
            <a:r>
              <a:rPr lang="en-US" altLang="ko-KR" b="1" dirty="0"/>
              <a:t>Information</a:t>
            </a:r>
          </a:p>
          <a:p>
            <a:pPr algn="ctr"/>
            <a:r>
              <a:rPr lang="en-US" altLang="ko-KR" b="1" dirty="0"/>
              <a:t>Stack</a:t>
            </a:r>
            <a:endParaRPr lang="ko-KR" altLang="en-US" b="1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AEB6943-D966-4092-899E-7C13FB5B6F08}"/>
              </a:ext>
            </a:extLst>
          </p:cNvPr>
          <p:cNvCxnSpPr>
            <a:cxnSpLocks/>
          </p:cNvCxnSpPr>
          <p:nvPr/>
        </p:nvCxnSpPr>
        <p:spPr>
          <a:xfrm>
            <a:off x="2419295" y="3970649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말풍선: 사각형 21">
            <a:extLst>
              <a:ext uri="{FF2B5EF4-FFF2-40B4-BE49-F238E27FC236}">
                <a16:creationId xmlns:a16="http://schemas.microsoft.com/office/drawing/2014/main" id="{D54CB85D-74B0-4E26-8FA7-460CDAE5DBB5}"/>
              </a:ext>
            </a:extLst>
          </p:cNvPr>
          <p:cNvSpPr/>
          <p:nvPr/>
        </p:nvSpPr>
        <p:spPr>
          <a:xfrm>
            <a:off x="4463878" y="5334010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사용자에게 신발추천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서비스 제공</a:t>
            </a:r>
          </a:p>
        </p:txBody>
      </p:sp>
      <p:sp>
        <p:nvSpPr>
          <p:cNvPr id="23" name="말풍선: 사각형 22">
            <a:extLst>
              <a:ext uri="{FF2B5EF4-FFF2-40B4-BE49-F238E27FC236}">
                <a16:creationId xmlns:a16="http://schemas.microsoft.com/office/drawing/2014/main" id="{BD8B1F2E-3E84-4BC5-B7FC-F6AD68F2F4D0}"/>
              </a:ext>
            </a:extLst>
          </p:cNvPr>
          <p:cNvSpPr/>
          <p:nvPr/>
        </p:nvSpPr>
        <p:spPr>
          <a:xfrm>
            <a:off x="4188355" y="1134692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 </a:t>
            </a:r>
            <a:r>
              <a:rPr lang="ko-KR" altLang="en-US" sz="1400" dirty="0">
                <a:solidFill>
                  <a:schemeClr val="tx1"/>
                </a:solidFill>
              </a:rPr>
              <a:t>데이터베이스 엔진</a:t>
            </a:r>
          </a:p>
        </p:txBody>
      </p:sp>
      <p:sp>
        <p:nvSpPr>
          <p:cNvPr id="24" name="말풍선: 사각형 23">
            <a:extLst>
              <a:ext uri="{FF2B5EF4-FFF2-40B4-BE49-F238E27FC236}">
                <a16:creationId xmlns:a16="http://schemas.microsoft.com/office/drawing/2014/main" id="{D4F07F4F-DBFC-4B23-BACE-10DEEFA994DA}"/>
              </a:ext>
            </a:extLst>
          </p:cNvPr>
          <p:cNvSpPr/>
          <p:nvPr/>
        </p:nvSpPr>
        <p:spPr>
          <a:xfrm>
            <a:off x="4188355" y="2081517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SQLite</a:t>
            </a:r>
            <a:r>
              <a:rPr lang="ko-KR" altLang="en-US" sz="1400" dirty="0">
                <a:solidFill>
                  <a:schemeClr val="tx1"/>
                </a:solidFill>
              </a:rPr>
              <a:t>를 사용한 각 종 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데이터의 입출력 관리</a:t>
            </a:r>
          </a:p>
        </p:txBody>
      </p: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1C9CB40D-8D02-41EC-AB8D-E77E2A6CC6ED}"/>
              </a:ext>
            </a:extLst>
          </p:cNvPr>
          <p:cNvSpPr/>
          <p:nvPr/>
        </p:nvSpPr>
        <p:spPr>
          <a:xfrm>
            <a:off x="4188355" y="3139917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상품을 정렬 및 찾기</a:t>
            </a:r>
          </a:p>
        </p:txBody>
      </p:sp>
      <p:sp>
        <p:nvSpPr>
          <p:cNvPr id="26" name="말풍선: 사각형 25">
            <a:extLst>
              <a:ext uri="{FF2B5EF4-FFF2-40B4-BE49-F238E27FC236}">
                <a16:creationId xmlns:a16="http://schemas.microsoft.com/office/drawing/2014/main" id="{2C98BBC0-B7B9-4D18-9A53-9BE9CC394A90}"/>
              </a:ext>
            </a:extLst>
          </p:cNvPr>
          <p:cNvSpPr/>
          <p:nvPr/>
        </p:nvSpPr>
        <p:spPr>
          <a:xfrm>
            <a:off x="4188355" y="4236963"/>
            <a:ext cx="2093672" cy="68976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임시적으로 신발상품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조회 데이터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저장 및 관리</a:t>
            </a:r>
          </a:p>
        </p:txBody>
      </p:sp>
    </p:spTree>
    <p:extLst>
      <p:ext uri="{BB962C8B-B14F-4D97-AF65-F5344CB8AC3E}">
        <p14:creationId xmlns:p14="http://schemas.microsoft.com/office/powerpoint/2010/main" val="425220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시나리오</a:t>
            </a:r>
            <a:endParaRPr lang="en-US" altLang="ko-KR" sz="2400" b="1" dirty="0"/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ko-KR" altLang="en-US" b="1" dirty="0"/>
              <a:t>비교</a:t>
            </a:r>
            <a:endParaRPr lang="en-US" altLang="ko-KR" sz="1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0B921A-C95C-4D90-BD7E-50F8045B16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878" b="64967"/>
          <a:stretch/>
        </p:blipFill>
        <p:spPr>
          <a:xfrm>
            <a:off x="4109940" y="1885811"/>
            <a:ext cx="4358200" cy="894625"/>
          </a:xfrm>
          <a:prstGeom prst="rect">
            <a:avLst/>
          </a:prstGeom>
        </p:spPr>
      </p:pic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6CAC4E2-65DF-4169-8F58-3D1963BA57D4}"/>
              </a:ext>
            </a:extLst>
          </p:cNvPr>
          <p:cNvCxnSpPr>
            <a:cxnSpLocks/>
          </p:cNvCxnSpPr>
          <p:nvPr/>
        </p:nvCxnSpPr>
        <p:spPr>
          <a:xfrm>
            <a:off x="2499513" y="4420214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F9F045C-35DA-4EB3-BC75-BA6A7EC03DBA}"/>
              </a:ext>
            </a:extLst>
          </p:cNvPr>
          <p:cNvSpPr/>
          <p:nvPr/>
        </p:nvSpPr>
        <p:spPr>
          <a:xfrm>
            <a:off x="1523491" y="3975345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Device Driver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716B230-F87B-4C0B-B92D-7E373BFC222C}"/>
              </a:ext>
            </a:extLst>
          </p:cNvPr>
          <p:cNvCxnSpPr>
            <a:cxnSpLocks/>
          </p:cNvCxnSpPr>
          <p:nvPr/>
        </p:nvCxnSpPr>
        <p:spPr>
          <a:xfrm>
            <a:off x="2499518" y="2780436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7FFBCFF-F2CE-4363-A243-8CBB48FF68C4}"/>
              </a:ext>
            </a:extLst>
          </p:cNvPr>
          <p:cNvSpPr/>
          <p:nvPr/>
        </p:nvSpPr>
        <p:spPr>
          <a:xfrm>
            <a:off x="1538973" y="2138882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5E46A55-6ECD-4A21-BB73-7528451454EE}"/>
              </a:ext>
            </a:extLst>
          </p:cNvPr>
          <p:cNvCxnSpPr>
            <a:cxnSpLocks/>
          </p:cNvCxnSpPr>
          <p:nvPr/>
        </p:nvCxnSpPr>
        <p:spPr>
          <a:xfrm>
            <a:off x="2489511" y="3608555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C97073B-CB96-4986-96FF-C72C8A26D7B6}"/>
              </a:ext>
            </a:extLst>
          </p:cNvPr>
          <p:cNvSpPr/>
          <p:nvPr/>
        </p:nvSpPr>
        <p:spPr>
          <a:xfrm>
            <a:off x="1538979" y="3136633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3E1F93D-008E-473F-AA84-29CF37204A19}"/>
              </a:ext>
            </a:extLst>
          </p:cNvPr>
          <p:cNvSpPr/>
          <p:nvPr/>
        </p:nvSpPr>
        <p:spPr>
          <a:xfrm>
            <a:off x="1523490" y="4820188"/>
            <a:ext cx="1921081" cy="3739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view</a:t>
            </a:r>
            <a:endParaRPr lang="ko-KR" altLang="en-US" b="1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190845D-8145-440F-ACFF-81FF9E1E7E70}"/>
              </a:ext>
            </a:extLst>
          </p:cNvPr>
          <p:cNvCxnSpPr>
            <a:cxnSpLocks/>
          </p:cNvCxnSpPr>
          <p:nvPr/>
        </p:nvCxnSpPr>
        <p:spPr>
          <a:xfrm>
            <a:off x="2503760" y="178119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4145FE3-42F7-45CC-8B75-E0E9E01844C3}"/>
              </a:ext>
            </a:extLst>
          </p:cNvPr>
          <p:cNvSpPr/>
          <p:nvPr/>
        </p:nvSpPr>
        <p:spPr>
          <a:xfrm>
            <a:off x="1538981" y="1333125"/>
            <a:ext cx="1921073" cy="373017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Comparison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11B804E-B404-4E40-B13E-194DB7DC7775}"/>
              </a:ext>
            </a:extLst>
          </p:cNvPr>
          <p:cNvSpPr/>
          <p:nvPr/>
        </p:nvSpPr>
        <p:spPr>
          <a:xfrm>
            <a:off x="4561840" y="2319499"/>
            <a:ext cx="1016000" cy="46093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9C6CB01-1531-4A69-A68B-F99A52A789F5}"/>
              </a:ext>
            </a:extLst>
          </p:cNvPr>
          <p:cNvSpPr/>
          <p:nvPr/>
        </p:nvSpPr>
        <p:spPr>
          <a:xfrm>
            <a:off x="4109940" y="2976880"/>
            <a:ext cx="360455" cy="30435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DA8024-2932-4022-9730-E505CF6A1657}"/>
              </a:ext>
            </a:extLst>
          </p:cNvPr>
          <p:cNvSpPr txBox="1"/>
          <p:nvPr/>
        </p:nvSpPr>
        <p:spPr>
          <a:xfrm>
            <a:off x="4470395" y="2951967"/>
            <a:ext cx="343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가장 최근 데이터</a:t>
            </a:r>
          </a:p>
        </p:txBody>
      </p:sp>
      <p:sp>
        <p:nvSpPr>
          <p:cNvPr id="28" name="말풍선: 사각형 27">
            <a:extLst>
              <a:ext uri="{FF2B5EF4-FFF2-40B4-BE49-F238E27FC236}">
                <a16:creationId xmlns:a16="http://schemas.microsoft.com/office/drawing/2014/main" id="{CA4511B0-1331-4754-8253-57BDA60DD537}"/>
              </a:ext>
            </a:extLst>
          </p:cNvPr>
          <p:cNvSpPr/>
          <p:nvPr/>
        </p:nvSpPr>
        <p:spPr>
          <a:xfrm>
            <a:off x="4290167" y="2927003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 </a:t>
            </a:r>
            <a:r>
              <a:rPr lang="ko-KR" altLang="en-US" sz="1400" dirty="0">
                <a:solidFill>
                  <a:schemeClr val="tx1"/>
                </a:solidFill>
              </a:rPr>
              <a:t>데이터베이스 엔진</a:t>
            </a:r>
          </a:p>
        </p:txBody>
      </p:sp>
      <p:sp>
        <p:nvSpPr>
          <p:cNvPr id="29" name="말풍선: 사각형 28">
            <a:extLst>
              <a:ext uri="{FF2B5EF4-FFF2-40B4-BE49-F238E27FC236}">
                <a16:creationId xmlns:a16="http://schemas.microsoft.com/office/drawing/2014/main" id="{37DBE828-9003-4304-9A38-F19D9CCD7E4D}"/>
              </a:ext>
            </a:extLst>
          </p:cNvPr>
          <p:cNvSpPr/>
          <p:nvPr/>
        </p:nvSpPr>
        <p:spPr>
          <a:xfrm>
            <a:off x="4296355" y="4577210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이전 데이터를 보여줌</a:t>
            </a:r>
          </a:p>
        </p:txBody>
      </p:sp>
      <p:sp>
        <p:nvSpPr>
          <p:cNvPr id="31" name="말풍선: 사각형 30">
            <a:extLst>
              <a:ext uri="{FF2B5EF4-FFF2-40B4-BE49-F238E27FC236}">
                <a16:creationId xmlns:a16="http://schemas.microsoft.com/office/drawing/2014/main" id="{A41A7158-8547-48F7-B84E-5F128918208A}"/>
              </a:ext>
            </a:extLst>
          </p:cNvPr>
          <p:cNvSpPr/>
          <p:nvPr/>
        </p:nvSpPr>
        <p:spPr>
          <a:xfrm>
            <a:off x="4290167" y="2025660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DB</a:t>
            </a:r>
            <a:r>
              <a:rPr lang="ko-KR" altLang="en-US" sz="1400" dirty="0">
                <a:solidFill>
                  <a:schemeClr val="tx1"/>
                </a:solidFill>
              </a:rPr>
              <a:t>에서 이전 데이터를 불러옴</a:t>
            </a:r>
          </a:p>
        </p:txBody>
      </p:sp>
    </p:spTree>
    <p:extLst>
      <p:ext uri="{BB962C8B-B14F-4D97-AF65-F5344CB8AC3E}">
        <p14:creationId xmlns:p14="http://schemas.microsoft.com/office/powerpoint/2010/main" val="126401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시나리오</a:t>
            </a:r>
            <a:endParaRPr lang="en-US" altLang="ko-KR" sz="2400" b="1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스트레칭</a:t>
            </a:r>
            <a:endParaRPr lang="en-US" altLang="ko-KR" sz="2400" b="1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48C5ABB-050F-4F76-A05D-E0C22B2DF1FD}"/>
              </a:ext>
            </a:extLst>
          </p:cNvPr>
          <p:cNvCxnSpPr>
            <a:cxnSpLocks/>
          </p:cNvCxnSpPr>
          <p:nvPr/>
        </p:nvCxnSpPr>
        <p:spPr>
          <a:xfrm>
            <a:off x="2499518" y="4616371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0DE9C6-BB4E-4863-9F58-33131ACEA7CC}"/>
              </a:ext>
            </a:extLst>
          </p:cNvPr>
          <p:cNvSpPr/>
          <p:nvPr/>
        </p:nvSpPr>
        <p:spPr>
          <a:xfrm>
            <a:off x="1567920" y="5050316"/>
            <a:ext cx="1921081" cy="3739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Device Driver</a:t>
            </a:r>
            <a:endParaRPr lang="ko-KR" altLang="en-US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F27B37D-D15D-4E67-ADE0-F7DF19AD36E8}"/>
              </a:ext>
            </a:extLst>
          </p:cNvPr>
          <p:cNvCxnSpPr>
            <a:cxnSpLocks/>
          </p:cNvCxnSpPr>
          <p:nvPr/>
        </p:nvCxnSpPr>
        <p:spPr>
          <a:xfrm>
            <a:off x="2499518" y="2780436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1BA11C-6AF6-4E10-B44F-E7A9965EAC52}"/>
              </a:ext>
            </a:extLst>
          </p:cNvPr>
          <p:cNvSpPr/>
          <p:nvPr/>
        </p:nvSpPr>
        <p:spPr>
          <a:xfrm>
            <a:off x="1567921" y="3115412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DB Management</a:t>
            </a:r>
            <a:endParaRPr lang="ko-KR" altLang="en-US" b="1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BC634E7-151C-46C3-AEE0-171ACFB930A0}"/>
              </a:ext>
            </a:extLst>
          </p:cNvPr>
          <p:cNvCxnSpPr>
            <a:cxnSpLocks/>
          </p:cNvCxnSpPr>
          <p:nvPr/>
        </p:nvCxnSpPr>
        <p:spPr>
          <a:xfrm>
            <a:off x="2499518" y="3760955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B5DE011-2B6C-42A6-8BDD-2445B32FA446}"/>
              </a:ext>
            </a:extLst>
          </p:cNvPr>
          <p:cNvSpPr/>
          <p:nvPr/>
        </p:nvSpPr>
        <p:spPr>
          <a:xfrm>
            <a:off x="1579098" y="4113760"/>
            <a:ext cx="1921075" cy="3730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SQLite</a:t>
            </a:r>
            <a:endParaRPr lang="ko-KR" altLang="en-US" b="1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9F5937-2CEC-49E0-AE97-ECD492576666}"/>
              </a:ext>
            </a:extLst>
          </p:cNvPr>
          <p:cNvSpPr/>
          <p:nvPr/>
        </p:nvSpPr>
        <p:spPr>
          <a:xfrm>
            <a:off x="1579092" y="2123357"/>
            <a:ext cx="1921081" cy="536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MultiMedia</a:t>
            </a:r>
            <a:r>
              <a:rPr lang="en-US" altLang="ko-KR" b="1" dirty="0"/>
              <a:t> Timer</a:t>
            </a:r>
            <a:endParaRPr lang="ko-KR" altLang="en-US" b="1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EBFCE51A-94B7-4CB5-8A36-78F712E92239}"/>
              </a:ext>
            </a:extLst>
          </p:cNvPr>
          <p:cNvCxnSpPr>
            <a:cxnSpLocks/>
          </p:cNvCxnSpPr>
          <p:nvPr/>
        </p:nvCxnSpPr>
        <p:spPr>
          <a:xfrm>
            <a:off x="2503760" y="1781192"/>
            <a:ext cx="0" cy="304351"/>
          </a:xfrm>
          <a:prstGeom prst="straightConnector1">
            <a:avLst/>
          </a:prstGeom>
          <a:ln w="38100">
            <a:solidFill>
              <a:srgbClr val="81C0E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E7635D-DE6C-409B-89B0-6EFBE72381FE}"/>
              </a:ext>
            </a:extLst>
          </p:cNvPr>
          <p:cNvSpPr/>
          <p:nvPr/>
        </p:nvSpPr>
        <p:spPr>
          <a:xfrm>
            <a:off x="1399698" y="1332512"/>
            <a:ext cx="2199640" cy="373017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Stretching supply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EDD755-D126-41B0-AD7B-C74E8C79AA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84" t="12592" r="5680" b="15260"/>
          <a:stretch/>
        </p:blipFill>
        <p:spPr>
          <a:xfrm>
            <a:off x="4500884" y="863600"/>
            <a:ext cx="3098795" cy="4947920"/>
          </a:xfrm>
          <a:prstGeom prst="rect">
            <a:avLst/>
          </a:prstGeom>
        </p:spPr>
      </p:pic>
      <p:sp>
        <p:nvSpPr>
          <p:cNvPr id="20" name="말풍선: 사각형 22">
            <a:extLst>
              <a:ext uri="{FF2B5EF4-FFF2-40B4-BE49-F238E27FC236}">
                <a16:creationId xmlns:a16="http://schemas.microsoft.com/office/drawing/2014/main" id="{E455EBC1-9AE1-4671-9B59-F6A9AB2F1176}"/>
              </a:ext>
            </a:extLst>
          </p:cNvPr>
          <p:cNvSpPr/>
          <p:nvPr/>
        </p:nvSpPr>
        <p:spPr>
          <a:xfrm>
            <a:off x="4321482" y="1933367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 </a:t>
            </a:r>
            <a:r>
              <a:rPr lang="ko-KR" altLang="en-US" sz="1400" dirty="0">
                <a:solidFill>
                  <a:schemeClr val="tx1"/>
                </a:solidFill>
              </a:rPr>
              <a:t>데이터베이스 엔진</a:t>
            </a:r>
          </a:p>
        </p:txBody>
      </p:sp>
      <p:sp>
        <p:nvSpPr>
          <p:cNvPr id="21" name="말풍선: 사각형 23">
            <a:extLst>
              <a:ext uri="{FF2B5EF4-FFF2-40B4-BE49-F238E27FC236}">
                <a16:creationId xmlns:a16="http://schemas.microsoft.com/office/drawing/2014/main" id="{D369CEB4-61DC-4AEF-A897-396301AD10A9}"/>
              </a:ext>
            </a:extLst>
          </p:cNvPr>
          <p:cNvSpPr/>
          <p:nvPr/>
        </p:nvSpPr>
        <p:spPr>
          <a:xfrm>
            <a:off x="4321482" y="2932611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SQLite</a:t>
            </a:r>
            <a:r>
              <a:rPr lang="ko-KR" altLang="en-US" sz="1400" dirty="0">
                <a:solidFill>
                  <a:schemeClr val="tx1"/>
                </a:solidFill>
              </a:rPr>
              <a:t>를 사용한 각 종 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데이터의 입출력 관리</a:t>
            </a:r>
          </a:p>
        </p:txBody>
      </p:sp>
      <p:sp>
        <p:nvSpPr>
          <p:cNvPr id="22" name="말풍선: 사각형 23">
            <a:extLst>
              <a:ext uri="{FF2B5EF4-FFF2-40B4-BE49-F238E27FC236}">
                <a16:creationId xmlns:a16="http://schemas.microsoft.com/office/drawing/2014/main" id="{05E5AEEA-270D-4182-B252-EA7CF4FA672A}"/>
              </a:ext>
            </a:extLst>
          </p:cNvPr>
          <p:cNvSpPr/>
          <p:nvPr/>
        </p:nvSpPr>
        <p:spPr>
          <a:xfrm>
            <a:off x="4321482" y="3994642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스트레칭 시간을 재기 위한 타이머</a:t>
            </a:r>
          </a:p>
        </p:txBody>
      </p:sp>
      <p:sp>
        <p:nvSpPr>
          <p:cNvPr id="23" name="말풍선: 사각형 22">
            <a:extLst>
              <a:ext uri="{FF2B5EF4-FFF2-40B4-BE49-F238E27FC236}">
                <a16:creationId xmlns:a16="http://schemas.microsoft.com/office/drawing/2014/main" id="{2A02E5F4-235D-4DD1-83C8-83C70381BF8B}"/>
              </a:ext>
            </a:extLst>
          </p:cNvPr>
          <p:cNvSpPr/>
          <p:nvPr/>
        </p:nvSpPr>
        <p:spPr>
          <a:xfrm>
            <a:off x="4527707" y="4902061"/>
            <a:ext cx="2093672" cy="574241"/>
          </a:xfrm>
          <a:prstGeom prst="wedgeRectCallout">
            <a:avLst>
              <a:gd name="adj1" fmla="val -79760"/>
              <a:gd name="adj2" fmla="val 25448"/>
            </a:avLst>
          </a:prstGeom>
          <a:solidFill>
            <a:srgbClr val="F2F2F2"/>
          </a:solidFill>
          <a:ln w="28575">
            <a:solidFill>
              <a:srgbClr val="9DCDE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사용자에게 스트레칭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서비스 제공</a:t>
            </a:r>
          </a:p>
        </p:txBody>
      </p:sp>
    </p:spTree>
    <p:extLst>
      <p:ext uri="{BB962C8B-B14F-4D97-AF65-F5344CB8AC3E}">
        <p14:creationId xmlns:p14="http://schemas.microsoft.com/office/powerpoint/2010/main" val="84088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04. </a:t>
            </a:r>
            <a:r>
              <a:rPr lang="ko-KR" altLang="en-US" sz="2400" b="1" dirty="0"/>
              <a:t>실행 동영상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996999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5235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03. </a:t>
            </a:r>
            <a:r>
              <a:rPr lang="ko-KR" altLang="en-US" sz="2400" b="1" dirty="0"/>
              <a:t>이전 프로젝트에서 개선된 내용</a:t>
            </a:r>
            <a:endParaRPr lang="en-US" altLang="ko-KR" sz="24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17" name="직사각형 16"/>
          <p:cNvSpPr/>
          <p:nvPr/>
        </p:nvSpPr>
        <p:spPr>
          <a:xfrm>
            <a:off x="0" y="783771"/>
            <a:ext cx="12192000" cy="5194997"/>
          </a:xfrm>
          <a:prstGeom prst="rect">
            <a:avLst/>
          </a:prstGeom>
          <a:solidFill>
            <a:srgbClr val="3A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27176" y="788679"/>
            <a:ext cx="11301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</a:rPr>
              <a:t>Before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cxnSp>
        <p:nvCxnSpPr>
          <p:cNvPr id="16" name="직선 연결선 15"/>
          <p:cNvCxnSpPr>
            <a:stCxn id="17" idx="0"/>
            <a:endCxn id="17" idx="2"/>
          </p:cNvCxnSpPr>
          <p:nvPr/>
        </p:nvCxnSpPr>
        <p:spPr>
          <a:xfrm>
            <a:off x="6096000" y="783771"/>
            <a:ext cx="0" cy="5194997"/>
          </a:xfrm>
          <a:prstGeom prst="line">
            <a:avLst/>
          </a:prstGeom>
          <a:ln w="9525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78921" y="764523"/>
            <a:ext cx="11301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</a:rPr>
              <a:t>After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56AE5EF-ACD0-46A3-9711-619B19A46B22}"/>
              </a:ext>
            </a:extLst>
          </p:cNvPr>
          <p:cNvGrpSpPr/>
          <p:nvPr/>
        </p:nvGrpSpPr>
        <p:grpSpPr>
          <a:xfrm>
            <a:off x="376719" y="1517515"/>
            <a:ext cx="11438562" cy="3669837"/>
            <a:chOff x="376719" y="1517515"/>
            <a:chExt cx="11438562" cy="3669837"/>
          </a:xfrm>
        </p:grpSpPr>
        <p:grpSp>
          <p:nvGrpSpPr>
            <p:cNvPr id="38" name="그룹 37"/>
            <p:cNvGrpSpPr/>
            <p:nvPr/>
          </p:nvGrpSpPr>
          <p:grpSpPr>
            <a:xfrm>
              <a:off x="376719" y="1517515"/>
              <a:ext cx="5342562" cy="3669837"/>
              <a:chOff x="376719" y="1517515"/>
              <a:chExt cx="5342562" cy="3669837"/>
            </a:xfrm>
          </p:grpSpPr>
          <p:sp>
            <p:nvSpPr>
              <p:cNvPr id="32" name="모서리가 둥근 직사각형 31"/>
              <p:cNvSpPr/>
              <p:nvPr/>
            </p:nvSpPr>
            <p:spPr>
              <a:xfrm>
                <a:off x="376719" y="1517515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365E77"/>
                    </a:solidFill>
                  </a:rPr>
                  <a:t>설문조사 결과 </a:t>
                </a:r>
                <a:r>
                  <a:rPr lang="en-US" altLang="ko-KR" b="1" dirty="0">
                    <a:solidFill>
                      <a:srgbClr val="365E77"/>
                    </a:solidFill>
                  </a:rPr>
                  <a:t>	    </a:t>
                </a:r>
                <a:r>
                  <a:rPr lang="ko-KR" altLang="en-US" b="1" dirty="0">
                    <a:solidFill>
                      <a:srgbClr val="365E77"/>
                    </a:solidFill>
                  </a:rPr>
                  <a:t>표정 아이콘</a:t>
                </a:r>
                <a:r>
                  <a:rPr lang="en-US" altLang="ko-KR" b="1" dirty="0">
                    <a:solidFill>
                      <a:srgbClr val="365E77"/>
                    </a:solidFill>
                  </a:rPr>
                  <a:t>	</a:t>
                </a:r>
                <a:endParaRPr lang="ko-KR" altLang="en-US" b="1" dirty="0">
                  <a:solidFill>
                    <a:srgbClr val="365E77"/>
                  </a:solidFill>
                </a:endParaRPr>
              </a:p>
            </p:txBody>
          </p:sp>
          <p:sp>
            <p:nvSpPr>
              <p:cNvPr id="33" name="오른쪽 화살표 32"/>
              <p:cNvSpPr/>
              <p:nvPr/>
            </p:nvSpPr>
            <p:spPr>
              <a:xfrm>
                <a:off x="2873339" y="1635393"/>
                <a:ext cx="349321" cy="359596"/>
              </a:xfrm>
              <a:prstGeom prst="rightArrow">
                <a:avLst>
                  <a:gd name="adj1" fmla="val 38572"/>
                  <a:gd name="adj2" fmla="val 50000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5" name="그룹 34"/>
              <p:cNvGrpSpPr/>
              <p:nvPr/>
            </p:nvGrpSpPr>
            <p:grpSpPr>
              <a:xfrm>
                <a:off x="1167244" y="2398819"/>
                <a:ext cx="3761510" cy="2788533"/>
                <a:chOff x="992584" y="2230746"/>
                <a:chExt cx="3761510" cy="2788533"/>
              </a:xfrm>
            </p:grpSpPr>
            <p:pic>
              <p:nvPicPr>
                <p:cNvPr id="1025" name="_x326192992" descr="DRW0000284c31e1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4990"/>
                <a:stretch/>
              </p:blipFill>
              <p:spPr bwMode="auto">
                <a:xfrm>
                  <a:off x="992584" y="2230746"/>
                  <a:ext cx="3761510" cy="278853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24" name="그룹 23"/>
                <p:cNvGrpSpPr/>
                <p:nvPr/>
              </p:nvGrpSpPr>
              <p:grpSpPr>
                <a:xfrm>
                  <a:off x="3802603" y="3198021"/>
                  <a:ext cx="659860" cy="592931"/>
                  <a:chOff x="5168775" y="3745824"/>
                  <a:chExt cx="676930" cy="578173"/>
                </a:xfrm>
              </p:grpSpPr>
              <p:sp>
                <p:nvSpPr>
                  <p:cNvPr id="23" name="직사각형 22"/>
                  <p:cNvSpPr/>
                  <p:nvPr/>
                </p:nvSpPr>
                <p:spPr>
                  <a:xfrm>
                    <a:off x="5168775" y="3745824"/>
                    <a:ext cx="676930" cy="578173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pic>
                <p:nvPicPr>
                  <p:cNvPr id="34" name="_x326192992" descr="DRW0000284c31e1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6950" t="16885" r="10485" b="75818"/>
                  <a:stretch/>
                </p:blipFill>
                <p:spPr bwMode="auto">
                  <a:xfrm>
                    <a:off x="5293485" y="3797806"/>
                    <a:ext cx="472612" cy="45206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D599020-3997-41A3-9741-D312F3588B8F}"/>
                </a:ext>
              </a:extLst>
            </p:cNvPr>
            <p:cNvGrpSpPr/>
            <p:nvPr/>
          </p:nvGrpSpPr>
          <p:grpSpPr>
            <a:xfrm>
              <a:off x="6472719" y="1517516"/>
              <a:ext cx="5342562" cy="3619607"/>
              <a:chOff x="6472719" y="1517516"/>
              <a:chExt cx="5342562" cy="3619607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6472719" y="1517516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365E77"/>
                    </a:solidFill>
                  </a:rPr>
                  <a:t>  설문조사 결과 </a:t>
                </a:r>
                <a:r>
                  <a:rPr lang="en-US" altLang="ko-KR" b="1" dirty="0">
                    <a:solidFill>
                      <a:srgbClr val="365E77"/>
                    </a:solidFill>
                  </a:rPr>
                  <a:t>	   </a:t>
                </a:r>
                <a:r>
                  <a:rPr lang="ko-KR" altLang="en-US" b="1" dirty="0" err="1">
                    <a:solidFill>
                      <a:srgbClr val="365E77"/>
                    </a:solidFill>
                  </a:rPr>
                  <a:t>무지외반증</a:t>
                </a:r>
                <a:r>
                  <a:rPr lang="ko-KR" altLang="en-US" b="1" dirty="0">
                    <a:solidFill>
                      <a:srgbClr val="365E77"/>
                    </a:solidFill>
                  </a:rPr>
                  <a:t> 가능성</a:t>
                </a:r>
              </a:p>
            </p:txBody>
          </p:sp>
          <p:sp>
            <p:nvSpPr>
              <p:cNvPr id="20" name="오른쪽 화살표 19"/>
              <p:cNvSpPr/>
              <p:nvPr/>
            </p:nvSpPr>
            <p:spPr>
              <a:xfrm>
                <a:off x="8848040" y="1643299"/>
                <a:ext cx="349321" cy="359596"/>
              </a:xfrm>
              <a:prstGeom prst="rightArrow">
                <a:avLst>
                  <a:gd name="adj1" fmla="val 38572"/>
                  <a:gd name="adj2" fmla="val 50000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DCFC52ED-9699-447E-A665-4BFC61E38B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8765" y="2403448"/>
                <a:ext cx="5029200" cy="2733675"/>
              </a:xfrm>
              <a:prstGeom prst="rect">
                <a:avLst/>
              </a:prstGeom>
            </p:spPr>
          </p:pic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FE5998C-A770-4C0D-BFBF-355B25FFD67A}"/>
              </a:ext>
            </a:extLst>
          </p:cNvPr>
          <p:cNvGrpSpPr/>
          <p:nvPr/>
        </p:nvGrpSpPr>
        <p:grpSpPr>
          <a:xfrm>
            <a:off x="377989" y="1516824"/>
            <a:ext cx="11437292" cy="4378010"/>
            <a:chOff x="377354" y="1506355"/>
            <a:chExt cx="11437292" cy="4378010"/>
          </a:xfrm>
        </p:grpSpPr>
        <p:grpSp>
          <p:nvGrpSpPr>
            <p:cNvPr id="41" name="그룹 40"/>
            <p:cNvGrpSpPr/>
            <p:nvPr/>
          </p:nvGrpSpPr>
          <p:grpSpPr>
            <a:xfrm>
              <a:off x="377354" y="1516457"/>
              <a:ext cx="5342562" cy="3670895"/>
              <a:chOff x="386995" y="1516457"/>
              <a:chExt cx="5342562" cy="3670895"/>
            </a:xfrm>
          </p:grpSpPr>
          <p:sp>
            <p:nvSpPr>
              <p:cNvPr id="40" name="모서리가 둥근 직사각형 39"/>
              <p:cNvSpPr/>
              <p:nvPr/>
            </p:nvSpPr>
            <p:spPr>
              <a:xfrm>
                <a:off x="386995" y="1516457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365E77"/>
                    </a:solidFill>
                  </a:rPr>
                  <a:t>스트레칭 동영상 링크 연결</a:t>
                </a:r>
              </a:p>
            </p:txBody>
          </p:sp>
          <p:pic>
            <p:nvPicPr>
              <p:cNvPr id="1027" name="_x326157352" descr="EMB0000284c31e9"/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3570"/>
              <a:stretch/>
            </p:blipFill>
            <p:spPr bwMode="auto">
              <a:xfrm>
                <a:off x="1227463" y="2434182"/>
                <a:ext cx="3661625" cy="27531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5" name="모서리가 둥근 직사각형 24"/>
            <p:cNvSpPr/>
            <p:nvPr/>
          </p:nvSpPr>
          <p:spPr>
            <a:xfrm>
              <a:off x="6472084" y="1506355"/>
              <a:ext cx="5342562" cy="59535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A3A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365E77"/>
                  </a:solidFill>
                </a:rPr>
                <a:t>스트레칭 동영상 직접 출력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84020CD7-2919-4AE9-B5EF-D76345E46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40611" y="2319415"/>
              <a:ext cx="3446118" cy="3564950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6B75931-FAFC-461D-A257-8AEE55F7548C}"/>
              </a:ext>
            </a:extLst>
          </p:cNvPr>
          <p:cNvGrpSpPr/>
          <p:nvPr/>
        </p:nvGrpSpPr>
        <p:grpSpPr>
          <a:xfrm>
            <a:off x="375449" y="1510814"/>
            <a:ext cx="11439197" cy="4435960"/>
            <a:chOff x="375449" y="1510814"/>
            <a:chExt cx="11439197" cy="4435960"/>
          </a:xfrm>
        </p:grpSpPr>
        <p:grpSp>
          <p:nvGrpSpPr>
            <p:cNvPr id="43" name="그룹 42"/>
            <p:cNvGrpSpPr/>
            <p:nvPr/>
          </p:nvGrpSpPr>
          <p:grpSpPr>
            <a:xfrm>
              <a:off x="375449" y="1510814"/>
              <a:ext cx="5342562" cy="4228022"/>
              <a:chOff x="386994" y="1513477"/>
              <a:chExt cx="5342562" cy="4228022"/>
            </a:xfrm>
          </p:grpSpPr>
          <p:pic>
            <p:nvPicPr>
              <p:cNvPr id="1029" name="_x326148784" descr="EMB0000284c31ea"/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439" b="36910"/>
              <a:stretch/>
            </p:blipFill>
            <p:spPr bwMode="auto">
              <a:xfrm>
                <a:off x="1503265" y="2176550"/>
                <a:ext cx="3089468" cy="35649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6" name="모서리가 둥근 직사각형 45"/>
              <p:cNvSpPr/>
              <p:nvPr/>
            </p:nvSpPr>
            <p:spPr>
              <a:xfrm>
                <a:off x="386994" y="1513477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365E77"/>
                    </a:solidFill>
                  </a:rPr>
                  <a:t>카메라 촬영 불가 갤러리 사진 불러오기</a:t>
                </a:r>
              </a:p>
            </p:txBody>
          </p:sp>
        </p:grpSp>
        <p:sp>
          <p:nvSpPr>
            <p:cNvPr id="28" name="모서리가 둥근 직사각형 27"/>
            <p:cNvSpPr/>
            <p:nvPr/>
          </p:nvSpPr>
          <p:spPr>
            <a:xfrm>
              <a:off x="6472084" y="1525420"/>
              <a:ext cx="5342562" cy="59535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A3A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365E77"/>
                  </a:solidFill>
                </a:rPr>
                <a:t>카메라 직접 촬영 가능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01CCA22-8FE0-4A9E-B7F6-E83F21E2C903}"/>
                </a:ext>
              </a:extLst>
            </p:cNvPr>
            <p:cNvGrpSpPr/>
            <p:nvPr/>
          </p:nvGrpSpPr>
          <p:grpSpPr>
            <a:xfrm>
              <a:off x="7667420" y="2223988"/>
              <a:ext cx="2822843" cy="3722786"/>
              <a:chOff x="7438986" y="2223790"/>
              <a:chExt cx="2822843" cy="3722786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7DB57F07-ED70-40AD-9B35-982E12046F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38986" y="2223790"/>
                <a:ext cx="2822843" cy="3722786"/>
              </a:xfrm>
              <a:prstGeom prst="rect">
                <a:avLst/>
              </a:prstGeom>
            </p:spPr>
          </p:pic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8EBF2CF4-D952-4888-A7DE-AA8C5EB9213E}"/>
                  </a:ext>
                </a:extLst>
              </p:cNvPr>
              <p:cNvSpPr/>
              <p:nvPr/>
            </p:nvSpPr>
            <p:spPr>
              <a:xfrm>
                <a:off x="8578921" y="5434799"/>
                <a:ext cx="497346" cy="460035"/>
              </a:xfrm>
              <a:prstGeom prst="ellipse">
                <a:avLst/>
              </a:prstGeom>
              <a:solidFill>
                <a:srgbClr val="F2F2F2"/>
              </a:solidFill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CBCC45-6841-4AB8-96F7-802C794BA079}"/>
              </a:ext>
            </a:extLst>
          </p:cNvPr>
          <p:cNvGrpSpPr/>
          <p:nvPr/>
        </p:nvGrpSpPr>
        <p:grpSpPr>
          <a:xfrm>
            <a:off x="3454046" y="1664189"/>
            <a:ext cx="5342562" cy="2292172"/>
            <a:chOff x="10890052" y="355058"/>
            <a:chExt cx="5342562" cy="2292172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89FE2C5-B5CE-441E-9315-1C659182F4A3}"/>
                </a:ext>
              </a:extLst>
            </p:cNvPr>
            <p:cNvGrpSpPr/>
            <p:nvPr/>
          </p:nvGrpSpPr>
          <p:grpSpPr>
            <a:xfrm>
              <a:off x="10890052" y="1195410"/>
              <a:ext cx="5342562" cy="1451820"/>
              <a:chOff x="12513327" y="4280656"/>
              <a:chExt cx="5342562" cy="1451820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12513327" y="5137123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err="1">
                    <a:solidFill>
                      <a:srgbClr val="365E77"/>
                    </a:solidFill>
                  </a:rPr>
                  <a:t>튜토리얼</a:t>
                </a:r>
                <a:r>
                  <a:rPr lang="ko-KR" altLang="en-US" b="1" dirty="0">
                    <a:solidFill>
                      <a:srgbClr val="365E77"/>
                    </a:solidFill>
                  </a:rPr>
                  <a:t> 제공</a:t>
                </a:r>
              </a:p>
            </p:txBody>
          </p:sp>
          <p:sp>
            <p:nvSpPr>
              <p:cNvPr id="29" name="모서리가 둥근 직사각형 28"/>
              <p:cNvSpPr/>
              <p:nvPr/>
            </p:nvSpPr>
            <p:spPr>
              <a:xfrm>
                <a:off x="12513327" y="4280656"/>
                <a:ext cx="5342562" cy="59535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3A3A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365E77"/>
                    </a:solidFill>
                  </a:rPr>
                  <a:t>관심 상품 모아보기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17D73C7-4F96-4EAB-A8F2-03CF6C9D62CB}"/>
                </a:ext>
              </a:extLst>
            </p:cNvPr>
            <p:cNvSpPr txBox="1"/>
            <p:nvPr/>
          </p:nvSpPr>
          <p:spPr>
            <a:xfrm>
              <a:off x="12996254" y="355058"/>
              <a:ext cx="113015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b="1" dirty="0">
                  <a:solidFill>
                    <a:schemeClr val="bg1"/>
                  </a:solidFill>
                </a:rPr>
                <a:t>추가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510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05. </a:t>
            </a:r>
            <a:r>
              <a:rPr lang="ko-KR" altLang="en-US" sz="2400" b="1" dirty="0"/>
              <a:t>결론</a:t>
            </a:r>
            <a:endParaRPr lang="en-US" altLang="ko-KR" sz="2400" b="1" dirty="0"/>
          </a:p>
          <a:p>
            <a:r>
              <a:rPr lang="en-US" altLang="ko-KR" sz="2400" b="1" dirty="0"/>
              <a:t>	</a:t>
            </a:r>
            <a:r>
              <a:rPr lang="en-US" altLang="ko-KR" sz="2000" b="1" dirty="0"/>
              <a:t>5-1. </a:t>
            </a:r>
            <a:r>
              <a:rPr lang="ko-KR" altLang="en-US" sz="2000" b="1" dirty="0"/>
              <a:t>기대효과</a:t>
            </a:r>
            <a:endParaRPr lang="en-US" altLang="ko-KR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423F9B-BB2F-4EB2-A1F0-F0175CDFE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57127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DA1AF7B-6430-4C4C-8D34-E0D3A77683D8}"/>
              </a:ext>
            </a:extLst>
          </p:cNvPr>
          <p:cNvSpPr/>
          <p:nvPr/>
        </p:nvSpPr>
        <p:spPr>
          <a:xfrm>
            <a:off x="0" y="1545035"/>
            <a:ext cx="12192000" cy="4135394"/>
          </a:xfrm>
          <a:prstGeom prst="rect">
            <a:avLst/>
          </a:prstGeom>
          <a:solidFill>
            <a:srgbClr val="81C0E5">
              <a:alpha val="2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15A7707-CA57-499C-AEB2-D949C31C3142}"/>
              </a:ext>
            </a:extLst>
          </p:cNvPr>
          <p:cNvGrpSpPr/>
          <p:nvPr/>
        </p:nvGrpSpPr>
        <p:grpSpPr>
          <a:xfrm>
            <a:off x="356932" y="1937538"/>
            <a:ext cx="2090762" cy="2044672"/>
            <a:chOff x="356932" y="1987062"/>
            <a:chExt cx="2090762" cy="2044672"/>
          </a:xfrm>
        </p:grpSpPr>
        <p:sp>
          <p:nvSpPr>
            <p:cNvPr id="12" name="모서리가 둥근 직사각형 9">
              <a:extLst>
                <a:ext uri="{FF2B5EF4-FFF2-40B4-BE49-F238E27FC236}">
                  <a16:creationId xmlns:a16="http://schemas.microsoft.com/office/drawing/2014/main" id="{1A2C8FF1-A346-4D66-8C18-DE14DB0B64E1}"/>
                </a:ext>
              </a:extLst>
            </p:cNvPr>
            <p:cNvSpPr/>
            <p:nvPr/>
          </p:nvSpPr>
          <p:spPr>
            <a:xfrm>
              <a:off x="356932" y="1987062"/>
              <a:ext cx="2090762" cy="2044672"/>
            </a:xfrm>
            <a:prstGeom prst="round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4C5752E-CDC5-4CCA-A992-2E7F93C8E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470" y="2233056"/>
              <a:ext cx="1553634" cy="1552252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5C1B601-89D9-4427-8993-5ADB1A822EAC}"/>
              </a:ext>
            </a:extLst>
          </p:cNvPr>
          <p:cNvGrpSpPr/>
          <p:nvPr/>
        </p:nvGrpSpPr>
        <p:grpSpPr>
          <a:xfrm>
            <a:off x="3310134" y="1937538"/>
            <a:ext cx="2090762" cy="2044672"/>
            <a:chOff x="3333575" y="2044144"/>
            <a:chExt cx="2090762" cy="2044672"/>
          </a:xfrm>
        </p:grpSpPr>
        <p:sp>
          <p:nvSpPr>
            <p:cNvPr id="14" name="모서리가 둥근 직사각형 15">
              <a:extLst>
                <a:ext uri="{FF2B5EF4-FFF2-40B4-BE49-F238E27FC236}">
                  <a16:creationId xmlns:a16="http://schemas.microsoft.com/office/drawing/2014/main" id="{3DC3C0FE-846E-4DDF-AE95-27860B351A15}"/>
                </a:ext>
              </a:extLst>
            </p:cNvPr>
            <p:cNvSpPr/>
            <p:nvPr/>
          </p:nvSpPr>
          <p:spPr>
            <a:xfrm>
              <a:off x="3333575" y="2044144"/>
              <a:ext cx="2090762" cy="2044672"/>
            </a:xfrm>
            <a:prstGeom prst="round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A9913ED-39CE-45A4-B515-A3DCAEA7A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4781" y="2355150"/>
              <a:ext cx="1388821" cy="1303650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BAC1318-838B-4927-94D9-17D9286EB212}"/>
              </a:ext>
            </a:extLst>
          </p:cNvPr>
          <p:cNvSpPr/>
          <p:nvPr/>
        </p:nvSpPr>
        <p:spPr>
          <a:xfrm>
            <a:off x="0" y="4461229"/>
            <a:ext cx="12192000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229F90-F89F-4EE6-88FF-26A6F2D6D492}"/>
              </a:ext>
            </a:extLst>
          </p:cNvPr>
          <p:cNvSpPr txBox="1"/>
          <p:nvPr/>
        </p:nvSpPr>
        <p:spPr>
          <a:xfrm>
            <a:off x="-70729" y="4584946"/>
            <a:ext cx="29140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스트레칭을 통한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발 상태 관리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25E1D4-A2B1-4708-ABDC-52810DA91642}"/>
              </a:ext>
            </a:extLst>
          </p:cNvPr>
          <p:cNvSpPr txBox="1"/>
          <p:nvPr/>
        </p:nvSpPr>
        <p:spPr>
          <a:xfrm>
            <a:off x="3049522" y="4584946"/>
            <a:ext cx="2611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본인 발에 맞는 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신발 구매</a:t>
            </a:r>
          </a:p>
        </p:txBody>
      </p:sp>
      <p:sp>
        <p:nvSpPr>
          <p:cNvPr id="20" name="십자형 19">
            <a:extLst>
              <a:ext uri="{FF2B5EF4-FFF2-40B4-BE49-F238E27FC236}">
                <a16:creationId xmlns:a16="http://schemas.microsoft.com/office/drawing/2014/main" id="{10CF2AD5-0E4B-46EB-B159-108D35F22683}"/>
              </a:ext>
            </a:extLst>
          </p:cNvPr>
          <p:cNvSpPr/>
          <p:nvPr/>
        </p:nvSpPr>
        <p:spPr>
          <a:xfrm>
            <a:off x="2594522" y="2665306"/>
            <a:ext cx="576648" cy="551936"/>
          </a:xfrm>
          <a:prstGeom prst="plus">
            <a:avLst>
              <a:gd name="adj" fmla="val 3843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DE5531B-CD61-4663-86D4-8AD86C2ED5C4}"/>
              </a:ext>
            </a:extLst>
          </p:cNvPr>
          <p:cNvGrpSpPr/>
          <p:nvPr/>
        </p:nvGrpSpPr>
        <p:grpSpPr>
          <a:xfrm>
            <a:off x="9597478" y="1937538"/>
            <a:ext cx="2090762" cy="2044672"/>
            <a:chOff x="9537813" y="1970309"/>
            <a:chExt cx="2090762" cy="2044672"/>
          </a:xfrm>
        </p:grpSpPr>
        <p:sp>
          <p:nvSpPr>
            <p:cNvPr id="16" name="모서리가 둥근 직사각형 16">
              <a:extLst>
                <a:ext uri="{FF2B5EF4-FFF2-40B4-BE49-F238E27FC236}">
                  <a16:creationId xmlns:a16="http://schemas.microsoft.com/office/drawing/2014/main" id="{5CBBCB6A-206E-477F-92BC-E67D88B0B5FE}"/>
                </a:ext>
              </a:extLst>
            </p:cNvPr>
            <p:cNvSpPr/>
            <p:nvPr/>
          </p:nvSpPr>
          <p:spPr>
            <a:xfrm>
              <a:off x="9537813" y="1970309"/>
              <a:ext cx="2090762" cy="2044672"/>
            </a:xfrm>
            <a:prstGeom prst="round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CE0CC1E-CC52-4D94-9C55-56B9729AD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7955" y="2124742"/>
              <a:ext cx="1122733" cy="1652353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CCF4B21-60C3-42DD-8B84-C3724549FD21}"/>
              </a:ext>
            </a:extLst>
          </p:cNvPr>
          <p:cNvSpPr txBox="1"/>
          <p:nvPr/>
        </p:nvSpPr>
        <p:spPr>
          <a:xfrm>
            <a:off x="8896328" y="4572812"/>
            <a:ext cx="33359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쉽고 효율적인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무지외반증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예방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&amp;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관리</a:t>
            </a:r>
          </a:p>
        </p:txBody>
      </p:sp>
      <p:sp>
        <p:nvSpPr>
          <p:cNvPr id="23" name="등호 20">
            <a:extLst>
              <a:ext uri="{FF2B5EF4-FFF2-40B4-BE49-F238E27FC236}">
                <a16:creationId xmlns:a16="http://schemas.microsoft.com/office/drawing/2014/main" id="{4C23929C-A22F-45D7-81DA-99768151F17A}"/>
              </a:ext>
            </a:extLst>
          </p:cNvPr>
          <p:cNvSpPr/>
          <p:nvPr/>
        </p:nvSpPr>
        <p:spPr>
          <a:xfrm>
            <a:off x="8500926" y="2628236"/>
            <a:ext cx="897924" cy="626076"/>
          </a:xfrm>
          <a:prstGeom prst="mathEqual">
            <a:avLst>
              <a:gd name="adj1" fmla="val 23520"/>
              <a:gd name="adj2" fmla="val 1965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십자형 37">
            <a:extLst>
              <a:ext uri="{FF2B5EF4-FFF2-40B4-BE49-F238E27FC236}">
                <a16:creationId xmlns:a16="http://schemas.microsoft.com/office/drawing/2014/main" id="{F255AD92-FB95-4F79-965C-057C4A40ADAC}"/>
              </a:ext>
            </a:extLst>
          </p:cNvPr>
          <p:cNvSpPr/>
          <p:nvPr/>
        </p:nvSpPr>
        <p:spPr>
          <a:xfrm>
            <a:off x="5547724" y="2665306"/>
            <a:ext cx="576648" cy="551936"/>
          </a:xfrm>
          <a:prstGeom prst="plus">
            <a:avLst>
              <a:gd name="adj" fmla="val 3843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CDED014-468E-4B92-A766-A2EA1FA19075}"/>
              </a:ext>
            </a:extLst>
          </p:cNvPr>
          <p:cNvGrpSpPr/>
          <p:nvPr/>
        </p:nvGrpSpPr>
        <p:grpSpPr>
          <a:xfrm>
            <a:off x="6263336" y="1937538"/>
            <a:ext cx="2090762" cy="2044672"/>
            <a:chOff x="6178532" y="1984639"/>
            <a:chExt cx="2090762" cy="2044672"/>
          </a:xfrm>
        </p:grpSpPr>
        <p:sp>
          <p:nvSpPr>
            <p:cNvPr id="37" name="모서리가 둥근 직사각형 15">
              <a:extLst>
                <a:ext uri="{FF2B5EF4-FFF2-40B4-BE49-F238E27FC236}">
                  <a16:creationId xmlns:a16="http://schemas.microsoft.com/office/drawing/2014/main" id="{1F246938-30C1-4A4C-B378-16A6D81C65F7}"/>
                </a:ext>
              </a:extLst>
            </p:cNvPr>
            <p:cNvSpPr/>
            <p:nvPr/>
          </p:nvSpPr>
          <p:spPr>
            <a:xfrm>
              <a:off x="6178532" y="1984639"/>
              <a:ext cx="2090762" cy="2044672"/>
            </a:xfrm>
            <a:prstGeom prst="round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B276E76A-F39F-455B-A40A-8947A1885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9428" y="2283180"/>
              <a:ext cx="1677816" cy="1375620"/>
            </a:xfrm>
            <a:prstGeom prst="rect">
              <a:avLst/>
            </a:prstGeom>
          </p:spPr>
        </p:pic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DC0CAD8-F13C-434B-AA1D-B16A49330B59}"/>
              </a:ext>
            </a:extLst>
          </p:cNvPr>
          <p:cNvSpPr txBox="1"/>
          <p:nvPr/>
        </p:nvSpPr>
        <p:spPr>
          <a:xfrm>
            <a:off x="6017147" y="4567412"/>
            <a:ext cx="2611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카메라를 이용한 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다이렉트 발 촬영</a:t>
            </a:r>
          </a:p>
        </p:txBody>
      </p:sp>
    </p:spTree>
    <p:extLst>
      <p:ext uri="{BB962C8B-B14F-4D97-AF65-F5344CB8AC3E}">
        <p14:creationId xmlns:p14="http://schemas.microsoft.com/office/powerpoint/2010/main" val="368133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591911" y="0"/>
            <a:ext cx="6096000" cy="81624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3600" b="1" dirty="0">
                <a:solidFill>
                  <a:srgbClr val="2C303A"/>
                </a:solidFill>
              </a:rPr>
              <a:t>INDEX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ADFFBB0-585E-402A-8946-6ADAB219D2CD}"/>
              </a:ext>
            </a:extLst>
          </p:cNvPr>
          <p:cNvSpPr/>
          <p:nvPr/>
        </p:nvSpPr>
        <p:spPr>
          <a:xfrm>
            <a:off x="9107424" y="0"/>
            <a:ext cx="3084576" cy="6858000"/>
          </a:xfrm>
          <a:prstGeom prst="rect">
            <a:avLst/>
          </a:prstGeom>
          <a:solidFill>
            <a:srgbClr val="2C30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1100" dirty="0">
              <a:solidFill>
                <a:srgbClr val="57607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79C97D-D161-4975-8893-3C18EECEA428}"/>
              </a:ext>
            </a:extLst>
          </p:cNvPr>
          <p:cNvSpPr txBox="1"/>
          <p:nvPr/>
        </p:nvSpPr>
        <p:spPr>
          <a:xfrm>
            <a:off x="591911" y="816249"/>
            <a:ext cx="55040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01. </a:t>
            </a:r>
            <a:r>
              <a:rPr lang="ko-KR" altLang="en-US" sz="2000" b="1" dirty="0"/>
              <a:t>프로젝트 개요</a:t>
            </a:r>
            <a:endParaRPr lang="en-US" altLang="ko-KR" sz="2000" b="1" dirty="0"/>
          </a:p>
          <a:p>
            <a:r>
              <a:rPr lang="en-US" altLang="ko-KR" sz="2000" dirty="0"/>
              <a:t>  1-1. </a:t>
            </a:r>
            <a:r>
              <a:rPr lang="ko-KR" altLang="en-US" sz="2000" dirty="0" err="1"/>
              <a:t>무지외반증의</a:t>
            </a:r>
            <a:r>
              <a:rPr lang="ko-KR" altLang="en-US" sz="2000" dirty="0"/>
              <a:t> 개념</a:t>
            </a:r>
            <a:endParaRPr lang="en-US" altLang="ko-KR" sz="2000" dirty="0"/>
          </a:p>
          <a:p>
            <a:r>
              <a:rPr lang="en-US" altLang="ko-KR" sz="2000" dirty="0"/>
              <a:t>  1-2. </a:t>
            </a:r>
            <a:r>
              <a:rPr lang="ko-KR" altLang="en-US" sz="2000" dirty="0"/>
              <a:t>프로젝트 개발배경 및 목적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b="1" dirty="0"/>
              <a:t>02. </a:t>
            </a:r>
            <a:r>
              <a:rPr lang="ko-KR" altLang="en-US" sz="2000" b="1" dirty="0"/>
              <a:t>프로젝트 요구사양 및 기능</a:t>
            </a:r>
            <a:endParaRPr lang="en-US" altLang="ko-KR" sz="2000" b="1" dirty="0"/>
          </a:p>
          <a:p>
            <a:r>
              <a:rPr lang="en-US" altLang="ko-KR" sz="2000" dirty="0"/>
              <a:t>  2-1. </a:t>
            </a:r>
            <a:r>
              <a:rPr lang="ko-KR" altLang="en-US" sz="2000" dirty="0"/>
              <a:t>프로젝트 개발과정</a:t>
            </a:r>
            <a:r>
              <a:rPr lang="en-US" altLang="ko-KR" sz="2000" dirty="0"/>
              <a:t> </a:t>
            </a:r>
            <a:r>
              <a:rPr lang="ko-KR" altLang="en-US" sz="2000" dirty="0"/>
              <a:t>및 일정</a:t>
            </a:r>
            <a:endParaRPr lang="en-US" altLang="ko-KR" sz="2000" dirty="0"/>
          </a:p>
          <a:p>
            <a:r>
              <a:rPr lang="en-US" altLang="ko-KR" sz="2000" dirty="0"/>
              <a:t>  2-2. </a:t>
            </a:r>
            <a:r>
              <a:rPr lang="ko-KR" altLang="en-US" sz="2000" dirty="0"/>
              <a:t>프로젝트 아키텍처</a:t>
            </a:r>
            <a:endParaRPr lang="en-US" altLang="ko-KR" sz="2000" dirty="0"/>
          </a:p>
          <a:p>
            <a:r>
              <a:rPr lang="en-US" altLang="ko-KR" sz="2000" dirty="0"/>
              <a:t>  2-3. </a:t>
            </a:r>
            <a:r>
              <a:rPr lang="ko-KR" altLang="en-US" sz="2000" dirty="0"/>
              <a:t>프로젝트 주요 산출물 및 담당자</a:t>
            </a:r>
            <a:endParaRPr lang="en-US" altLang="ko-KR" sz="2000" dirty="0"/>
          </a:p>
          <a:p>
            <a:r>
              <a:rPr lang="en-US" altLang="ko-KR" sz="2000" dirty="0"/>
              <a:t>  2-4. </a:t>
            </a:r>
            <a:r>
              <a:rPr lang="ko-KR" altLang="en-US" sz="2000" dirty="0"/>
              <a:t>프로젝트 개발환경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b="1" dirty="0"/>
              <a:t>03. </a:t>
            </a:r>
            <a:r>
              <a:rPr lang="ko-KR" altLang="en-US" sz="2000" b="1" dirty="0"/>
              <a:t>이전 프로젝트에서 개선된 내용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04. </a:t>
            </a:r>
            <a:r>
              <a:rPr lang="ko-KR" altLang="en-US" sz="2000" b="1" dirty="0"/>
              <a:t>시나리오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05. </a:t>
            </a:r>
            <a:r>
              <a:rPr lang="ko-KR" altLang="en-US" sz="2000" b="1" dirty="0"/>
              <a:t>결론</a:t>
            </a:r>
            <a:endParaRPr lang="en-US" altLang="ko-KR" sz="2000" dirty="0"/>
          </a:p>
          <a:p>
            <a:r>
              <a:rPr lang="en-US" altLang="ko-KR" sz="2000" dirty="0"/>
              <a:t> 5-1. </a:t>
            </a:r>
            <a:r>
              <a:rPr lang="ko-KR" altLang="en-US" sz="2000" dirty="0"/>
              <a:t>기대효과</a:t>
            </a:r>
            <a:endParaRPr lang="en-US" altLang="ko-KR" sz="2000" dirty="0"/>
          </a:p>
          <a:p>
            <a:r>
              <a:rPr lang="en-US" altLang="ko-KR" sz="2000" dirty="0"/>
              <a:t> 5-2. </a:t>
            </a:r>
            <a:r>
              <a:rPr lang="ko-KR" altLang="en-US" sz="2000" dirty="0"/>
              <a:t>향후발전계획</a:t>
            </a:r>
            <a:endParaRPr lang="en-US" altLang="ko-KR" sz="2000" dirty="0"/>
          </a:p>
          <a:p>
            <a:r>
              <a:rPr lang="en-US" altLang="ko-KR" sz="2000" dirty="0"/>
              <a:t> 5-3. Lesson leaned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BA981A2-6F74-4514-B5AB-CF9795ED5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C:\Users\toore\Desktop\KakaoTalk_20190417_165120817.png">
            <a:extLst>
              <a:ext uri="{FF2B5EF4-FFF2-40B4-BE49-F238E27FC236}">
                <a16:creationId xmlns:a16="http://schemas.microsoft.com/office/drawing/2014/main" id="{D0F525B0-37FE-4022-943E-8D5D12971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95291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05. </a:t>
            </a:r>
            <a:r>
              <a:rPr lang="ko-KR" altLang="en-US" sz="2400" b="1" dirty="0"/>
              <a:t>결론</a:t>
            </a:r>
            <a:endParaRPr lang="en-US" altLang="ko-KR" sz="2400" b="1" dirty="0"/>
          </a:p>
          <a:p>
            <a:r>
              <a:rPr lang="en-US" altLang="ko-KR" sz="2400" b="1" dirty="0"/>
              <a:t>	</a:t>
            </a:r>
            <a:r>
              <a:rPr lang="en-US" altLang="ko-KR" sz="2000" b="1" dirty="0"/>
              <a:t>5-2. </a:t>
            </a:r>
            <a:r>
              <a:rPr lang="ko-KR" altLang="en-US" sz="2000" b="1" dirty="0"/>
              <a:t>향후발전계획</a:t>
            </a:r>
            <a:endParaRPr lang="en-US" altLang="ko-KR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423F9B-BB2F-4EB2-A1F0-F0175CDFE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57127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F39C152-CDC9-47C3-A896-4575C2FA4326}"/>
              </a:ext>
            </a:extLst>
          </p:cNvPr>
          <p:cNvGrpSpPr/>
          <p:nvPr/>
        </p:nvGrpSpPr>
        <p:grpSpPr>
          <a:xfrm>
            <a:off x="6734104" y="143202"/>
            <a:ext cx="3954780" cy="6658132"/>
            <a:chOff x="6734104" y="143202"/>
            <a:chExt cx="3954780" cy="665813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256F4A8-9677-4FDA-8E8B-E48F6A2B2D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330" b="8382"/>
            <a:stretch/>
          </p:blipFill>
          <p:spPr>
            <a:xfrm>
              <a:off x="6734104" y="143202"/>
              <a:ext cx="3954780" cy="6658132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BF4F1F4-811C-4D2E-A706-AE5ACE6F25D6}"/>
                </a:ext>
              </a:extLst>
            </p:cNvPr>
            <p:cNvSpPr/>
            <p:nvPr/>
          </p:nvSpPr>
          <p:spPr>
            <a:xfrm>
              <a:off x="6863441" y="918973"/>
              <a:ext cx="3598911" cy="53575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2EC49F9-C3CD-49BD-88CE-D1E32FED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6863442" y="891960"/>
              <a:ext cx="3623934" cy="3623934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E106BC3-A1C3-4F7C-A78D-ED9C8578CC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76" t="41304" r="57180" b="45520"/>
            <a:stretch/>
          </p:blipFill>
          <p:spPr>
            <a:xfrm>
              <a:off x="7695842" y="5313936"/>
              <a:ext cx="940484" cy="731486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1FA7E41-C9A3-4548-B214-6B568660A583}"/>
                </a:ext>
              </a:extLst>
            </p:cNvPr>
            <p:cNvSpPr/>
            <p:nvPr/>
          </p:nvSpPr>
          <p:spPr>
            <a:xfrm>
              <a:off x="6863440" y="4910024"/>
              <a:ext cx="3598912" cy="39546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dirty="0">
                  <a:solidFill>
                    <a:srgbClr val="FF0000"/>
                  </a:solidFill>
                </a:rPr>
                <a:t>♥ </a:t>
              </a:r>
              <a:r>
                <a:rPr lang="ko-KR" altLang="en-US" sz="1600" b="1" dirty="0">
                  <a:solidFill>
                    <a:srgbClr val="3A3A3C"/>
                  </a:solidFill>
                </a:rPr>
                <a:t>찜 </a:t>
              </a:r>
              <a:r>
                <a:rPr lang="ko-KR" altLang="en-US" sz="1600" b="1" dirty="0" err="1">
                  <a:solidFill>
                    <a:srgbClr val="3A3A3C"/>
                  </a:solidFill>
                </a:rPr>
                <a:t>모아보기</a:t>
              </a:r>
              <a:r>
                <a:rPr lang="ko-KR" altLang="en-US" sz="1600" b="1" dirty="0">
                  <a:solidFill>
                    <a:srgbClr val="3A3A3C"/>
                  </a:solidFill>
                </a:rPr>
                <a:t> 목록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4C5ABFE-9759-4594-A7BC-5763959C37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81" t="23765" r="22436" b="18386"/>
            <a:stretch/>
          </p:blipFill>
          <p:spPr>
            <a:xfrm>
              <a:off x="6863439" y="5323837"/>
              <a:ext cx="866161" cy="84095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43A637D-C07B-444B-80C7-2DD944D1150C}"/>
                </a:ext>
              </a:extLst>
            </p:cNvPr>
            <p:cNvSpPr txBox="1"/>
            <p:nvPr/>
          </p:nvSpPr>
          <p:spPr>
            <a:xfrm>
              <a:off x="6894362" y="4543682"/>
              <a:ext cx="32809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지금 신어본 신발</a:t>
              </a:r>
              <a:r>
                <a:rPr lang="en-US" altLang="ko-KR" sz="1600" b="1" dirty="0"/>
                <a:t> : ky1</a:t>
              </a:r>
              <a:r>
                <a:rPr lang="ko-KR" altLang="en-US" sz="1600" b="1" dirty="0" err="1"/>
                <a:t>삭스힐</a:t>
              </a:r>
              <a:endParaRPr lang="ko-KR" altLang="en-US" sz="1600" b="1" dirty="0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8608FEB-A491-46B0-A9EE-2AE11F19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490" y="5305489"/>
              <a:ext cx="786930" cy="786930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B134467-0D29-4721-ABE2-20793CF7545A}"/>
              </a:ext>
            </a:extLst>
          </p:cNvPr>
          <p:cNvSpPr/>
          <p:nvPr/>
        </p:nvSpPr>
        <p:spPr>
          <a:xfrm>
            <a:off x="1412203" y="943535"/>
            <a:ext cx="4438426" cy="641195"/>
          </a:xfrm>
          <a:prstGeom prst="roundRect">
            <a:avLst/>
          </a:prstGeom>
          <a:solidFill>
            <a:srgbClr val="3A3A3C"/>
          </a:solidFill>
          <a:ln>
            <a:solidFill>
              <a:srgbClr val="3A3A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AR</a:t>
            </a:r>
            <a:r>
              <a:rPr lang="ko-KR" altLang="en-US" b="1" dirty="0"/>
              <a:t>을</a:t>
            </a:r>
            <a:r>
              <a:rPr lang="en-US" altLang="ko-KR" b="1" dirty="0"/>
              <a:t> </a:t>
            </a:r>
            <a:r>
              <a:rPr lang="ko-KR" altLang="en-US" b="1" dirty="0"/>
              <a:t>활용한 신발 미리 착용하기 서비스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F853BA-6E4A-4C71-9DE8-4DB8D3B11C6B}"/>
              </a:ext>
            </a:extLst>
          </p:cNvPr>
          <p:cNvSpPr txBox="1"/>
          <p:nvPr/>
        </p:nvSpPr>
        <p:spPr>
          <a:xfrm>
            <a:off x="1503116" y="2039568"/>
            <a:ext cx="5011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찜 모아보기에 넣어둔 신발 대상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AR</a:t>
            </a:r>
            <a:r>
              <a:rPr lang="ko-KR" altLang="en-US" dirty="0"/>
              <a:t>을 통해 </a:t>
            </a:r>
            <a:r>
              <a:rPr lang="ko-KR" altLang="en-US" dirty="0" err="1"/>
              <a:t>착용샷</a:t>
            </a:r>
            <a:r>
              <a:rPr lang="ko-KR" altLang="en-US" dirty="0"/>
              <a:t> 확인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1171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B2F39D-4AE4-435C-BB39-916DBC2BBF49}"/>
              </a:ext>
            </a:extLst>
          </p:cNvPr>
          <p:cNvSpPr/>
          <p:nvPr/>
        </p:nvSpPr>
        <p:spPr>
          <a:xfrm>
            <a:off x="0" y="0"/>
            <a:ext cx="5235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/>
              <a:t>05. </a:t>
            </a:r>
            <a:r>
              <a:rPr lang="ko-KR" altLang="en-US" sz="2400" b="1" dirty="0"/>
              <a:t>결론</a:t>
            </a:r>
            <a:endParaRPr lang="en-US" altLang="ko-KR" sz="2400" b="1" dirty="0"/>
          </a:p>
          <a:p>
            <a:r>
              <a:rPr lang="en-US" altLang="ko-KR" sz="2400" b="1" dirty="0"/>
              <a:t>	</a:t>
            </a:r>
            <a:r>
              <a:rPr lang="en-US" altLang="ko-KR" sz="2000" b="1" dirty="0"/>
              <a:t>5-3. Lesson learned</a:t>
            </a:r>
            <a:endParaRPr lang="en-US" altLang="ko-KR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423F9B-BB2F-4EB2-A1F0-F0175CDFE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57127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4979CA4-5FCD-4EAB-9068-3D2967AEE1A5}"/>
              </a:ext>
            </a:extLst>
          </p:cNvPr>
          <p:cNvSpPr/>
          <p:nvPr/>
        </p:nvSpPr>
        <p:spPr>
          <a:xfrm>
            <a:off x="714935" y="1889529"/>
            <a:ext cx="10762129" cy="1032734"/>
          </a:xfrm>
          <a:prstGeom prst="roundRect">
            <a:avLst/>
          </a:prstGeom>
          <a:solidFill>
            <a:srgbClr val="3A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/>
              <a:t>팀원들과 항상 소통하여 서로가 부족한 부분을 돕고 보완해주는 것이 중요</a:t>
            </a:r>
            <a:endParaRPr lang="ko-KR" altLang="en-US" sz="2400" b="1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8DEE73B-BF3A-4459-B72B-EDEF9BE6E9E9}"/>
              </a:ext>
            </a:extLst>
          </p:cNvPr>
          <p:cNvSpPr/>
          <p:nvPr/>
        </p:nvSpPr>
        <p:spPr>
          <a:xfrm>
            <a:off x="714935" y="3429822"/>
            <a:ext cx="10762129" cy="1032734"/>
          </a:xfrm>
          <a:prstGeom prst="roundRect">
            <a:avLst/>
          </a:prstGeom>
          <a:solidFill>
            <a:srgbClr val="3A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제작하는 프로그램의 특성을 고려하여 플랫폼 선정이 필요함</a:t>
            </a:r>
          </a:p>
        </p:txBody>
      </p:sp>
    </p:spTree>
    <p:extLst>
      <p:ext uri="{BB962C8B-B14F-4D97-AF65-F5344CB8AC3E}">
        <p14:creationId xmlns:p14="http://schemas.microsoft.com/office/powerpoint/2010/main" val="3573580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3048000" y="2105561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16600" b="1" dirty="0">
                <a:solidFill>
                  <a:srgbClr val="365E77"/>
                </a:solidFill>
              </a:rPr>
              <a:t>Q</a:t>
            </a:r>
            <a:r>
              <a:rPr lang="en-US" altLang="ko-KR" sz="13800" b="1" dirty="0">
                <a:solidFill>
                  <a:srgbClr val="81C0E5"/>
                </a:solidFill>
              </a:rPr>
              <a:t>&amp;</a:t>
            </a:r>
            <a:r>
              <a:rPr lang="en-US" altLang="ko-KR" sz="16600" b="1" dirty="0">
                <a:solidFill>
                  <a:srgbClr val="365E77"/>
                </a:solidFill>
              </a:rPr>
              <a:t>A</a:t>
            </a:r>
            <a:endParaRPr lang="en-US" altLang="ko-KR" sz="13800" b="1" dirty="0">
              <a:solidFill>
                <a:srgbClr val="365E77"/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520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01. 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프로젝트 개요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1-1. </a:t>
            </a:r>
            <a:r>
              <a:rPr lang="ko-KR" altLang="en-US" sz="20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무지외반증의</a:t>
            </a: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개념</a:t>
            </a:r>
            <a:endParaRPr lang="en-US" altLang="ko-KR" sz="2800" b="1" dirty="0">
              <a:solidFill>
                <a:srgbClr val="2C303A"/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511FFA5E-9540-4CDB-9297-56BC798DB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743" y="2008534"/>
            <a:ext cx="4950513" cy="372533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87B3836-7D47-48FD-BB43-2ABFEBE86AD2}"/>
              </a:ext>
            </a:extLst>
          </p:cNvPr>
          <p:cNvSpPr/>
          <p:nvPr/>
        </p:nvSpPr>
        <p:spPr>
          <a:xfrm>
            <a:off x="1316181" y="1278468"/>
            <a:ext cx="9559636" cy="500090"/>
          </a:xfrm>
          <a:prstGeom prst="rect">
            <a:avLst/>
          </a:prstGeom>
          <a:solidFill>
            <a:srgbClr val="424953"/>
          </a:solidFill>
          <a:ln>
            <a:solidFill>
              <a:srgbClr val="424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b="1" dirty="0"/>
              <a:t>엄지발가락이 검지발가락 쪽으로 휘어져 통증이 발생하는 질병</a:t>
            </a:r>
          </a:p>
        </p:txBody>
      </p:sp>
    </p:spTree>
    <p:extLst>
      <p:ext uri="{BB962C8B-B14F-4D97-AF65-F5344CB8AC3E}">
        <p14:creationId xmlns:p14="http://schemas.microsoft.com/office/powerpoint/2010/main" val="2661390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01. 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프로젝트 개요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b="1" dirty="0"/>
              <a:t>1-2. </a:t>
            </a:r>
            <a:r>
              <a:rPr lang="ko-KR" altLang="en-US" sz="2000" b="1" dirty="0"/>
              <a:t>프로젝트 개발배경 및 목적</a:t>
            </a:r>
            <a:endParaRPr lang="en-US" altLang="ko-KR" sz="20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F746CA00-98B7-4D79-A416-7BAAD3B7D7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604" y="1240349"/>
            <a:ext cx="5685395" cy="381108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E1260F7-548C-4A8D-A105-EAAC67A593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05" y="4963857"/>
            <a:ext cx="5685395" cy="1152525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58E527A-FA8E-4465-9920-733E3DB9C1BC}"/>
              </a:ext>
            </a:extLst>
          </p:cNvPr>
          <p:cNvCxnSpPr>
            <a:cxnSpLocks/>
          </p:cNvCxnSpPr>
          <p:nvPr/>
        </p:nvCxnSpPr>
        <p:spPr>
          <a:xfrm>
            <a:off x="3409011" y="5601261"/>
            <a:ext cx="25492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C:\Users\konyang\Desktop\Why.PNG">
            <a:extLst>
              <a:ext uri="{FF2B5EF4-FFF2-40B4-BE49-F238E27FC236}">
                <a16:creationId xmlns:a16="http://schemas.microsoft.com/office/drawing/2014/main" id="{4C008BCE-AD33-43E7-8C8F-954CC673F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842" y="1179271"/>
            <a:ext cx="5591622" cy="493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777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01. 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프로젝트 개요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b="1" dirty="0"/>
              <a:t>1-2. </a:t>
            </a:r>
            <a:r>
              <a:rPr lang="ko-KR" altLang="en-US" sz="2000" b="1" dirty="0"/>
              <a:t>프로젝트 개발배경 및 목적</a:t>
            </a:r>
            <a:endParaRPr lang="en-US" altLang="ko-KR" sz="20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26740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/>
              <a:t>02. </a:t>
            </a:r>
            <a:r>
              <a:rPr lang="ko-KR" altLang="en-US" sz="2400" b="1" dirty="0"/>
              <a:t>프로젝트 요구사양 및 기능</a:t>
            </a:r>
            <a:endParaRPr lang="en-US" altLang="ko-KR" sz="2400" b="1" dirty="0"/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dirty="0"/>
              <a:t> </a:t>
            </a:r>
            <a:r>
              <a:rPr lang="en-US" altLang="ko-KR" sz="2000" b="1" dirty="0"/>
              <a:t>2-1. </a:t>
            </a:r>
            <a:r>
              <a:rPr lang="ko-KR" altLang="en-US" sz="2000" b="1" dirty="0"/>
              <a:t>프로젝트 개발과정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및 일정</a:t>
            </a:r>
            <a:endParaRPr lang="en-US" altLang="ko-KR" sz="20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DC47F55-B5CA-4D21-869A-334B20142B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426836"/>
              </p:ext>
            </p:extLst>
          </p:nvPr>
        </p:nvGraphicFramePr>
        <p:xfrm>
          <a:off x="87456" y="1459149"/>
          <a:ext cx="12023488" cy="45362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1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4244070140"/>
                    </a:ext>
                  </a:extLst>
                </a:gridCol>
                <a:gridCol w="751468">
                  <a:extLst>
                    <a:ext uri="{9D8B030D-6E8A-4147-A177-3AD203B41FA5}">
                      <a16:colId xmlns:a16="http://schemas.microsoft.com/office/drawing/2014/main" val="4138049702"/>
                    </a:ext>
                  </a:extLst>
                </a:gridCol>
              </a:tblGrid>
              <a:tr h="732670"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12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5E7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16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5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362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C3952ABB-9A4E-4AF1-A77A-5099ED9423E7}"/>
              </a:ext>
            </a:extLst>
          </p:cNvPr>
          <p:cNvGrpSpPr/>
          <p:nvPr/>
        </p:nvGrpSpPr>
        <p:grpSpPr>
          <a:xfrm>
            <a:off x="59950" y="2309152"/>
            <a:ext cx="806106" cy="527357"/>
            <a:chOff x="271018" y="2310435"/>
            <a:chExt cx="1627915" cy="527357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A75AF12-FC3C-427B-9777-9FE88EEEEDDE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C764A2D-1A67-4D5A-8453-A7BF9A53B9C9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E6CF9B6-F5D5-41AC-8230-DA1B577E41A4}"/>
                </a:ext>
              </a:extLst>
            </p:cNvPr>
            <p:cNvSpPr/>
            <p:nvPr/>
          </p:nvSpPr>
          <p:spPr>
            <a:xfrm>
              <a:off x="537206" y="2310435"/>
              <a:ext cx="942681" cy="3135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제안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A04DCD8-AD55-4341-B9A8-F8A52E2A0C3A}"/>
              </a:ext>
            </a:extLst>
          </p:cNvPr>
          <p:cNvGrpSpPr/>
          <p:nvPr/>
        </p:nvGrpSpPr>
        <p:grpSpPr>
          <a:xfrm>
            <a:off x="866056" y="2967044"/>
            <a:ext cx="2246795" cy="550930"/>
            <a:chOff x="271018" y="2317780"/>
            <a:chExt cx="1627915" cy="52001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5150C51-1CB8-4501-90A9-DFAAAB02D7B5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DE90FF3-C531-4C5F-A07E-044EDD339962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9B2EEDF-CF86-4909-9D0B-803248BAA0C1}"/>
                </a:ext>
              </a:extLst>
            </p:cNvPr>
            <p:cNvSpPr/>
            <p:nvPr/>
          </p:nvSpPr>
          <p:spPr>
            <a:xfrm>
              <a:off x="345207" y="2317780"/>
              <a:ext cx="338216" cy="29595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분석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D723D6B-DD56-408A-9415-9EA387CE6ABC}"/>
              </a:ext>
            </a:extLst>
          </p:cNvPr>
          <p:cNvGrpSpPr/>
          <p:nvPr/>
        </p:nvGrpSpPr>
        <p:grpSpPr>
          <a:xfrm>
            <a:off x="3112851" y="3417378"/>
            <a:ext cx="2205803" cy="533230"/>
            <a:chOff x="271018" y="2320456"/>
            <a:chExt cx="1627915" cy="51733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5078838-1694-4F5E-B8D3-CD7D57D73C21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008793F-3B36-4091-AA64-297E0E1A217A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8F8FC16-70AA-4040-8E6D-2A4E9ED4C1E3}"/>
                </a:ext>
              </a:extLst>
            </p:cNvPr>
            <p:cNvSpPr/>
            <p:nvPr/>
          </p:nvSpPr>
          <p:spPr>
            <a:xfrm>
              <a:off x="311266" y="2320456"/>
              <a:ext cx="344501" cy="3042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설계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EF12115-A372-4F89-94B4-9E6C3E7829A3}"/>
              </a:ext>
            </a:extLst>
          </p:cNvPr>
          <p:cNvGrpSpPr/>
          <p:nvPr/>
        </p:nvGrpSpPr>
        <p:grpSpPr>
          <a:xfrm>
            <a:off x="4571999" y="3990347"/>
            <a:ext cx="6040877" cy="517336"/>
            <a:chOff x="271018" y="2320456"/>
            <a:chExt cx="2136881" cy="517336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04059B4-7657-45FF-A155-FD4386E409EF}"/>
                </a:ext>
              </a:extLst>
            </p:cNvPr>
            <p:cNvSpPr/>
            <p:nvPr/>
          </p:nvSpPr>
          <p:spPr>
            <a:xfrm>
              <a:off x="271018" y="2634003"/>
              <a:ext cx="2136881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E23ECC38-AFF8-4EFC-A24D-97B59B5FBABC}"/>
                </a:ext>
              </a:extLst>
            </p:cNvPr>
            <p:cNvSpPr/>
            <p:nvPr/>
          </p:nvSpPr>
          <p:spPr>
            <a:xfrm>
              <a:off x="274086" y="2689993"/>
              <a:ext cx="2119678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7D376F1-4B61-40CD-8768-FCE2598EE24B}"/>
                </a:ext>
              </a:extLst>
            </p:cNvPr>
            <p:cNvSpPr/>
            <p:nvPr/>
          </p:nvSpPr>
          <p:spPr>
            <a:xfrm>
              <a:off x="311266" y="2320456"/>
              <a:ext cx="219427" cy="3135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구현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284A7B3-5A22-4DF6-BD01-B71315B1269D}"/>
              </a:ext>
            </a:extLst>
          </p:cNvPr>
          <p:cNvGrpSpPr/>
          <p:nvPr/>
        </p:nvGrpSpPr>
        <p:grpSpPr>
          <a:xfrm>
            <a:off x="8323385" y="4572998"/>
            <a:ext cx="3030415" cy="517336"/>
            <a:chOff x="271018" y="2320456"/>
            <a:chExt cx="2016423" cy="517336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D40CE7A-5BD3-4221-9F6E-BEBF69E7E139}"/>
                </a:ext>
              </a:extLst>
            </p:cNvPr>
            <p:cNvSpPr/>
            <p:nvPr/>
          </p:nvSpPr>
          <p:spPr>
            <a:xfrm>
              <a:off x="271018" y="2634003"/>
              <a:ext cx="2016423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8BB855D-D2FC-41A0-9ADF-ECE565BD9B03}"/>
                </a:ext>
              </a:extLst>
            </p:cNvPr>
            <p:cNvSpPr/>
            <p:nvPr/>
          </p:nvSpPr>
          <p:spPr>
            <a:xfrm>
              <a:off x="274086" y="2689993"/>
              <a:ext cx="2013355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A7322DB-ABB0-4F5B-949F-3548840686B0}"/>
                </a:ext>
              </a:extLst>
            </p:cNvPr>
            <p:cNvSpPr/>
            <p:nvPr/>
          </p:nvSpPr>
          <p:spPr>
            <a:xfrm>
              <a:off x="311266" y="2320456"/>
              <a:ext cx="310602" cy="3135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시험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DD71ABD-7528-4D82-A15A-A3E183F3EEBB}"/>
              </a:ext>
            </a:extLst>
          </p:cNvPr>
          <p:cNvGrpSpPr/>
          <p:nvPr/>
        </p:nvGrpSpPr>
        <p:grpSpPr>
          <a:xfrm>
            <a:off x="10612877" y="5314488"/>
            <a:ext cx="1579123" cy="500508"/>
            <a:chOff x="271018" y="2337284"/>
            <a:chExt cx="1627915" cy="50050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6D6BC9E-9D49-49CD-AD3A-EE39D3761C95}"/>
                </a:ext>
              </a:extLst>
            </p:cNvPr>
            <p:cNvSpPr/>
            <p:nvPr/>
          </p:nvSpPr>
          <p:spPr>
            <a:xfrm>
              <a:off x="271018" y="2634003"/>
              <a:ext cx="1627915" cy="203789"/>
            </a:xfrm>
            <a:prstGeom prst="rect">
              <a:avLst/>
            </a:prstGeom>
            <a:solidFill>
              <a:srgbClr val="9DCDE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4EB9AF5-BB62-41E4-904A-275485C7EC53}"/>
                </a:ext>
              </a:extLst>
            </p:cNvPr>
            <p:cNvSpPr/>
            <p:nvPr/>
          </p:nvSpPr>
          <p:spPr>
            <a:xfrm>
              <a:off x="274086" y="2689993"/>
              <a:ext cx="1598214" cy="97596"/>
            </a:xfrm>
            <a:prstGeom prst="rect">
              <a:avLst/>
            </a:prstGeom>
            <a:solidFill>
              <a:srgbClr val="365E7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6CDFDFC-B497-44CC-B87D-2E6B9886DD6D}"/>
                </a:ext>
              </a:extLst>
            </p:cNvPr>
            <p:cNvSpPr/>
            <p:nvPr/>
          </p:nvSpPr>
          <p:spPr>
            <a:xfrm>
              <a:off x="271018" y="2337284"/>
              <a:ext cx="481217" cy="3135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b="1" dirty="0">
                  <a:solidFill>
                    <a:srgbClr val="365E77"/>
                  </a:solidFill>
                  <a:latin typeface="+mn-ea"/>
                </a:rPr>
                <a:t>완료</a:t>
              </a:r>
              <a:endParaRPr lang="en-US" altLang="ko-KR" sz="1100" b="1" dirty="0">
                <a:solidFill>
                  <a:srgbClr val="365E77"/>
                </a:solidFill>
                <a:latin typeface="+mn-ea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11AE741-D628-4813-BF4A-244E5C44705B}"/>
              </a:ext>
            </a:extLst>
          </p:cNvPr>
          <p:cNvSpPr txBox="1"/>
          <p:nvPr/>
        </p:nvSpPr>
        <p:spPr>
          <a:xfrm>
            <a:off x="129490" y="2869369"/>
            <a:ext cx="806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~08.29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548015-EBE6-425F-80AB-8FDAE3C9DF99}"/>
              </a:ext>
            </a:extLst>
          </p:cNvPr>
          <p:cNvSpPr txBox="1"/>
          <p:nvPr/>
        </p:nvSpPr>
        <p:spPr>
          <a:xfrm>
            <a:off x="2354386" y="2971881"/>
            <a:ext cx="806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~09.18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A3CED9-F2FA-4FCA-B66F-6D088B4C1CD7}"/>
              </a:ext>
            </a:extLst>
          </p:cNvPr>
          <p:cNvSpPr txBox="1"/>
          <p:nvPr/>
        </p:nvSpPr>
        <p:spPr>
          <a:xfrm>
            <a:off x="4682189" y="3509237"/>
            <a:ext cx="806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~10.09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AAF640F-9D74-4B94-8495-6DBD455DB38A}"/>
              </a:ext>
            </a:extLst>
          </p:cNvPr>
          <p:cNvSpPr txBox="1"/>
          <p:nvPr/>
        </p:nvSpPr>
        <p:spPr>
          <a:xfrm>
            <a:off x="9800921" y="3950608"/>
            <a:ext cx="811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~11.30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DDF0604-F9E9-462C-B9AE-1E948F047CDF}"/>
              </a:ext>
            </a:extLst>
          </p:cNvPr>
          <p:cNvSpPr txBox="1"/>
          <p:nvPr/>
        </p:nvSpPr>
        <p:spPr>
          <a:xfrm>
            <a:off x="10539262" y="4630089"/>
            <a:ext cx="806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~12.07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A2C266C-C637-464B-A2DC-91E48FF27823}"/>
              </a:ext>
            </a:extLst>
          </p:cNvPr>
          <p:cNvSpPr txBox="1"/>
          <p:nvPr/>
        </p:nvSpPr>
        <p:spPr>
          <a:xfrm>
            <a:off x="11442385" y="5334208"/>
            <a:ext cx="8381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</a:rPr>
              <a:t>~12.14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804FF27-BB05-48D2-8A9F-96C40BCB2BC0}"/>
              </a:ext>
            </a:extLst>
          </p:cNvPr>
          <p:cNvCxnSpPr/>
          <p:nvPr/>
        </p:nvCxnSpPr>
        <p:spPr>
          <a:xfrm>
            <a:off x="97184" y="6012608"/>
            <a:ext cx="12023488" cy="0"/>
          </a:xfrm>
          <a:prstGeom prst="line">
            <a:avLst/>
          </a:prstGeom>
          <a:ln>
            <a:solidFill>
              <a:srgbClr val="365E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740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863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/>
              <a:t>02. </a:t>
            </a:r>
            <a:r>
              <a:rPr lang="ko-KR" altLang="en-US" sz="2400" b="1" dirty="0"/>
              <a:t>프로젝트 요구사양 및 기능</a:t>
            </a:r>
            <a:endParaRPr lang="en-US" altLang="ko-KR" sz="2400" b="1" dirty="0"/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dirty="0"/>
              <a:t> </a:t>
            </a:r>
            <a:r>
              <a:rPr lang="en-US" altLang="ko-KR" sz="2000" b="1" dirty="0"/>
              <a:t>2-1. </a:t>
            </a:r>
            <a:r>
              <a:rPr lang="ko-KR" altLang="en-US" sz="2000" b="1" dirty="0"/>
              <a:t>프로젝트 개발과정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및 일정</a:t>
            </a:r>
            <a:endParaRPr lang="en-US" altLang="ko-KR" sz="20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2" name="Rectangle 4">
            <a:extLst>
              <a:ext uri="{FF2B5EF4-FFF2-40B4-BE49-F238E27FC236}">
                <a16:creationId xmlns:a16="http://schemas.microsoft.com/office/drawing/2014/main" id="{6DB07C77-91B8-48D8-974A-92BE58110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7511" y="138906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063125" y="3304903"/>
            <a:ext cx="3784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프로젝트 진행률</a:t>
            </a:r>
            <a:endParaRPr lang="en-US" altLang="ko-KR" b="1" dirty="0"/>
          </a:p>
          <a:p>
            <a:pPr algn="ctr"/>
            <a:r>
              <a:rPr lang="en-US" altLang="ko-KR" sz="2800" b="1" dirty="0">
                <a:solidFill>
                  <a:srgbClr val="365E77"/>
                </a:solidFill>
              </a:rPr>
              <a:t>100%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진행 완료 개수</a:t>
            </a:r>
            <a:r>
              <a:rPr lang="en-US" altLang="ko-KR" dirty="0"/>
              <a:t>/</a:t>
            </a:r>
            <a:r>
              <a:rPr lang="ko-KR" altLang="en-US" dirty="0"/>
              <a:t>전체 개수*</a:t>
            </a:r>
            <a:r>
              <a:rPr lang="en-US" altLang="ko-KR" dirty="0"/>
              <a:t>100)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278E63-4EA8-4D3D-A3B8-041A864DF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953" y="861270"/>
            <a:ext cx="5400675" cy="231103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40FCCEA-8AB0-40B6-9C1D-FF52CBE256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53" y="3160545"/>
            <a:ext cx="5400675" cy="31660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C987448-7A3A-4CF7-BFAC-F1E5CB65C6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628" y="863228"/>
            <a:ext cx="5400675" cy="115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69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1C818A3-8042-4D02-9869-5A81781BB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03" y="867358"/>
            <a:ext cx="11566142" cy="5404342"/>
          </a:xfrm>
          <a:prstGeom prst="rect">
            <a:avLst/>
          </a:prstGeom>
        </p:spPr>
      </p:pic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78BE75-CCEC-4A06-AF16-26D0DC863852}"/>
              </a:ext>
            </a:extLst>
          </p:cNvPr>
          <p:cNvSpPr/>
          <p:nvPr/>
        </p:nvSpPr>
        <p:spPr>
          <a:xfrm>
            <a:off x="0" y="0"/>
            <a:ext cx="6096000" cy="863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/>
              <a:t>02. </a:t>
            </a:r>
            <a:r>
              <a:rPr lang="ko-KR" altLang="en-US" sz="2400" b="1" dirty="0"/>
              <a:t>프로젝트 요구사양 및 기능</a:t>
            </a:r>
            <a:endParaRPr lang="en-US" altLang="ko-KR" sz="2400" b="1" dirty="0"/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dirty="0"/>
              <a:t> </a:t>
            </a:r>
            <a:r>
              <a:rPr lang="en-US" altLang="ko-KR" sz="2000" b="1" dirty="0"/>
              <a:t>2-2. </a:t>
            </a:r>
            <a:r>
              <a:rPr lang="ko-KR" altLang="en-US" sz="2000" b="1" dirty="0"/>
              <a:t>프로젝트 아키텍처</a:t>
            </a:r>
            <a:endParaRPr lang="en-US" altLang="ko-KR" sz="2000" b="1" dirty="0"/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sp>
        <p:nvSpPr>
          <p:cNvPr id="5" name="직사각형 4"/>
          <p:cNvSpPr/>
          <p:nvPr/>
        </p:nvSpPr>
        <p:spPr>
          <a:xfrm>
            <a:off x="345203" y="875292"/>
            <a:ext cx="11566142" cy="5384942"/>
          </a:xfrm>
          <a:prstGeom prst="rect">
            <a:avLst/>
          </a:prstGeom>
          <a:noFill/>
          <a:ln w="57150">
            <a:solidFill>
              <a:srgbClr val="365E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030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ACC5A8C-82AD-4880-94AF-5AFCAAFF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6" name="Picture 2" descr="C:\Users\toore\Desktop\KakaoTalk_20190417_165120817.png">
            <a:extLst>
              <a:ext uri="{FF2B5EF4-FFF2-40B4-BE49-F238E27FC236}">
                <a16:creationId xmlns:a16="http://schemas.microsoft.com/office/drawing/2014/main" id="{B089A465-15AD-485D-85FF-9A413B65F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56" y="6283165"/>
            <a:ext cx="1106533" cy="511492"/>
          </a:xfrm>
          <a:prstGeom prst="rect">
            <a:avLst/>
          </a:prstGeom>
          <a:noFill/>
        </p:spPr>
      </p:pic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6350CE7F-FDBE-46FC-B49A-6E1118925A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312800"/>
              </p:ext>
            </p:extLst>
          </p:nvPr>
        </p:nvGraphicFramePr>
        <p:xfrm>
          <a:off x="108921" y="1486668"/>
          <a:ext cx="11974158" cy="4418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46311">
                  <a:extLst>
                    <a:ext uri="{9D8B030D-6E8A-4147-A177-3AD203B41FA5}">
                      <a16:colId xmlns:a16="http://schemas.microsoft.com/office/drawing/2014/main" val="3794105762"/>
                    </a:ext>
                  </a:extLst>
                </a:gridCol>
                <a:gridCol w="857975">
                  <a:extLst>
                    <a:ext uri="{9D8B030D-6E8A-4147-A177-3AD203B41FA5}">
                      <a16:colId xmlns:a16="http://schemas.microsoft.com/office/drawing/2014/main" val="2232953442"/>
                    </a:ext>
                  </a:extLst>
                </a:gridCol>
                <a:gridCol w="7873071">
                  <a:extLst>
                    <a:ext uri="{9D8B030D-6E8A-4147-A177-3AD203B41FA5}">
                      <a16:colId xmlns:a16="http://schemas.microsoft.com/office/drawing/2014/main" val="3686530505"/>
                    </a:ext>
                  </a:extLst>
                </a:gridCol>
                <a:gridCol w="2196801">
                  <a:extLst>
                    <a:ext uri="{9D8B030D-6E8A-4147-A177-3AD203B41FA5}">
                      <a16:colId xmlns:a16="http://schemas.microsoft.com/office/drawing/2014/main" val="2325126644"/>
                    </a:ext>
                  </a:extLst>
                </a:gridCol>
              </a:tblGrid>
              <a:tr h="547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>
                    <a:solidFill>
                      <a:srgbClr val="42495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역할</a:t>
                      </a:r>
                    </a:p>
                  </a:txBody>
                  <a:tcPr>
                    <a:solidFill>
                      <a:srgbClr val="42495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주요 산출물</a:t>
                      </a:r>
                    </a:p>
                  </a:txBody>
                  <a:tcPr>
                    <a:solidFill>
                      <a:srgbClr val="42495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개발 모듈</a:t>
                      </a:r>
                    </a:p>
                  </a:txBody>
                  <a:tcPr>
                    <a:solidFill>
                      <a:srgbClr val="4249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023047"/>
                  </a:ext>
                </a:extLst>
              </a:tr>
              <a:tr h="7279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유채연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개발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요구사양서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이름선정서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주제선정서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일정관리표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팀원 시간표 모음집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팀 편성서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회의계획서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시나리오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발표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PPT,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 매뉴얼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개발완료보고서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Analyze foot data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Comparison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664407"/>
                  </a:ext>
                </a:extLst>
              </a:tr>
              <a:tr h="10399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이수현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QA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위험관리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품질보증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소프트웨어 시스템 시험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품질 관리 조정 위원회 회의 결과 보고서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소프트웨어 통합 시험 결과서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테스트계획서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요구사양 심사서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소프트웨어 단위 시험 보고서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Photo shoot</a:t>
                      </a:r>
                    </a:p>
                    <a:p>
                      <a:pPr algn="ctr" fontAlgn="base" latinLnBrk="0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Analyze foot data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465805"/>
                  </a:ext>
                </a:extLst>
              </a:tr>
              <a:tr h="7279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임창민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시스템 설계서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,DB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설계서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소프트웨어 단위 시험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0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요구정의 및 기본설계서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요구정의 및 상세설계서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S/W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소스코드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최종제품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Login/Join</a:t>
                      </a:r>
                    </a:p>
                    <a:p>
                      <a:pPr algn="ctr" fontAlgn="base" latinLnBrk="0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Shoes recommendation</a:t>
                      </a:r>
                    </a:p>
                    <a:p>
                      <a:pPr algn="ctr" fontAlgn="base" latinLnBrk="0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 Management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329374"/>
                  </a:ext>
                </a:extLst>
              </a:tr>
              <a:tr h="7279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이원식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로고 선정서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형상관리 계획서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회의록 및 모든 문서 틀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Stretching supply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70549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3C16CDB-EDE0-4FFE-8F07-6FEDA30A303D}"/>
              </a:ext>
            </a:extLst>
          </p:cNvPr>
          <p:cNvSpPr txBox="1"/>
          <p:nvPr/>
        </p:nvSpPr>
        <p:spPr>
          <a:xfrm>
            <a:off x="9310343" y="5997651"/>
            <a:ext cx="3319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*</a:t>
            </a:r>
            <a:r>
              <a:rPr lang="ko-KR" altLang="en-US" sz="1600" dirty="0"/>
              <a:t>개발 계획서 </a:t>
            </a:r>
            <a:r>
              <a:rPr lang="en-US" altLang="ko-KR" sz="1600" dirty="0"/>
              <a:t>5.3 </a:t>
            </a:r>
            <a:r>
              <a:rPr lang="ko-KR" altLang="en-US" sz="1600" dirty="0"/>
              <a:t>참고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FC2C8C-4AFB-477D-9DCC-4508268C03C0}"/>
              </a:ext>
            </a:extLst>
          </p:cNvPr>
          <p:cNvSpPr/>
          <p:nvPr/>
        </p:nvSpPr>
        <p:spPr>
          <a:xfrm>
            <a:off x="0" y="0"/>
            <a:ext cx="6096000" cy="863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/>
              <a:t>02. </a:t>
            </a:r>
            <a:r>
              <a:rPr lang="ko-KR" altLang="en-US" sz="2400" b="1" dirty="0"/>
              <a:t>프로젝트 요구사양 및 기능</a:t>
            </a:r>
            <a:endParaRPr lang="en-US" altLang="ko-KR" sz="2400" b="1" dirty="0"/>
          </a:p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	</a:t>
            </a:r>
            <a:r>
              <a:rPr lang="en-US" altLang="ko-KR" sz="2000" dirty="0"/>
              <a:t> </a:t>
            </a:r>
            <a:r>
              <a:rPr lang="en-US" altLang="ko-KR" sz="2000" b="1" dirty="0"/>
              <a:t>2-3. </a:t>
            </a:r>
            <a:r>
              <a:rPr lang="ko-KR" altLang="en-US" sz="2000" b="1" dirty="0"/>
              <a:t>프로젝트 주요 산출물 및 담당자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273655197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1352</Words>
  <Application>Microsoft Office PowerPoint</Application>
  <PresentationFormat>와이드스크린</PresentationFormat>
  <Paragraphs>308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채연 유</cp:lastModifiedBy>
  <cp:revision>79</cp:revision>
  <dcterms:created xsi:type="dcterms:W3CDTF">2019-08-21T03:19:36Z</dcterms:created>
  <dcterms:modified xsi:type="dcterms:W3CDTF">2019-12-04T13:41:09Z</dcterms:modified>
</cp:coreProperties>
</file>

<file path=docProps/thumbnail.jpeg>
</file>